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Nunito"/>
      <p:regular r:id="rId38"/>
      <p:bold r:id="rId39"/>
      <p:italic r:id="rId40"/>
      <p:boldItalic r:id="rId41"/>
    </p:embeddedFont>
    <p:embeddedFont>
      <p:font typeface="Maven Pro SemiBold"/>
      <p:regular r:id="rId42"/>
      <p:bold r:id="rId43"/>
    </p:embeddedFont>
    <p:embeddedFont>
      <p:font typeface="Maven Pro"/>
      <p:regular r:id="rId44"/>
      <p:bold r:id="rId45"/>
    </p:embeddedFont>
    <p:embeddedFont>
      <p:font typeface="Maven Pro Medium"/>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5.xml"/><Relationship Id="rId42" Type="http://schemas.openxmlformats.org/officeDocument/2006/relationships/font" Target="fonts/MavenProSemiBold-regular.fntdata"/><Relationship Id="rId41" Type="http://schemas.openxmlformats.org/officeDocument/2006/relationships/font" Target="fonts/Nunito-boldItalic.fntdata"/><Relationship Id="rId22" Type="http://schemas.openxmlformats.org/officeDocument/2006/relationships/slide" Target="slides/slide17.xml"/><Relationship Id="rId44" Type="http://schemas.openxmlformats.org/officeDocument/2006/relationships/font" Target="fonts/MavenPro-regular.fntdata"/><Relationship Id="rId21" Type="http://schemas.openxmlformats.org/officeDocument/2006/relationships/slide" Target="slides/slide16.xml"/><Relationship Id="rId43" Type="http://schemas.openxmlformats.org/officeDocument/2006/relationships/font" Target="fonts/MavenProSemiBold-bold.fntdata"/><Relationship Id="rId24" Type="http://schemas.openxmlformats.org/officeDocument/2006/relationships/slide" Target="slides/slide19.xml"/><Relationship Id="rId46" Type="http://schemas.openxmlformats.org/officeDocument/2006/relationships/font" Target="fonts/MavenProMedium-regular.fntdata"/><Relationship Id="rId23" Type="http://schemas.openxmlformats.org/officeDocument/2006/relationships/slide" Target="slides/slide18.xml"/><Relationship Id="rId45" Type="http://schemas.openxmlformats.org/officeDocument/2006/relationships/font" Target="fonts/Maven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avenProMedium-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Nunito-bold.fntdata"/><Relationship Id="rId16" Type="http://schemas.openxmlformats.org/officeDocument/2006/relationships/slide" Target="slides/slide11.xml"/><Relationship Id="rId38" Type="http://schemas.openxmlformats.org/officeDocument/2006/relationships/font" Target="fonts/Nuni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f27c995e2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9f27c995e2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623180987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623180987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f27c995e2_6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9f27c995e2_6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f1d29468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9f1d29468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6521"/>
              </a:lnSpc>
              <a:spcBef>
                <a:spcPts val="1200"/>
              </a:spcBef>
              <a:spcAft>
                <a:spcPts val="0"/>
              </a:spcAft>
              <a:buClr>
                <a:srgbClr val="155B54"/>
              </a:buClr>
              <a:buSzPts val="1200"/>
              <a:buFont typeface="Maven Pro Medium"/>
              <a:buChar char="●"/>
            </a:pPr>
            <a:r>
              <a:rPr lang="en" sz="1200">
                <a:solidFill>
                  <a:srgbClr val="155B54"/>
                </a:solidFill>
                <a:latin typeface="Maven Pro Medium"/>
                <a:ea typeface="Maven Pro Medium"/>
                <a:cs typeface="Maven Pro Medium"/>
                <a:sym typeface="Maven Pro Medium"/>
              </a:rPr>
              <a:t>applied data augmentation to the training set to make our model more robust and trained it using TensorFlow Keras.</a:t>
            </a:r>
            <a:endParaRPr sz="1200">
              <a:solidFill>
                <a:srgbClr val="155B54"/>
              </a:solidFill>
              <a:latin typeface="Maven Pro Medium"/>
              <a:ea typeface="Maven Pro Medium"/>
              <a:cs typeface="Maven Pro Medium"/>
              <a:sym typeface="Maven Pro Medium"/>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9f1d29468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9f1d29468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9f27c995e2_6_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9f27c995e2_6_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9f27c995e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9f27c995e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9f1d2946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9f1d2946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9f1d29468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9f1d29468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df3953da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df3953da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model predicts a positive class about 68% of the time. We got highest accuracy with 10 epochs.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9f27c995e2_6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9f27c995e2_6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f27c995e2_6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f27c995e2_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9f27c995e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9f27c995e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9f27c995e2_6_2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9f27c995e2_6_2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9f8b249a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9f8b249a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9f27c995e2_6_1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9f27c995e2_6_1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9f27c995e2_6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9f27c995e2_6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9df3953da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9df3953da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1. </a:t>
            </a:r>
            <a:r>
              <a:rPr b="1" lang="en" sz="1200">
                <a:solidFill>
                  <a:schemeClr val="dk1"/>
                </a:solidFill>
                <a:latin typeface="Calibri"/>
                <a:ea typeface="Calibri"/>
                <a:cs typeface="Calibri"/>
                <a:sym typeface="Calibri"/>
              </a:rPr>
              <a:t>Increased Success Rates in IVF Treatments</a:t>
            </a:r>
            <a:r>
              <a:rPr lang="en" sz="1200">
                <a:solidFill>
                  <a:schemeClr val="dk1"/>
                </a:solidFill>
                <a:latin typeface="Calibri"/>
                <a:ea typeface="Calibri"/>
                <a:cs typeface="Calibri"/>
                <a:sym typeface="Calibri"/>
              </a:rPr>
              <a:t>: By accurately identifying the most viable embryos, this project can significantly increase the success rates of IVF treatments. This not only enhances the efficiency of the process but also reduces the emotional and physical strain on patients undergoing multiple cycles due to failed implantations.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2. </a:t>
            </a:r>
            <a:r>
              <a:rPr b="1" lang="en" sz="1200">
                <a:solidFill>
                  <a:schemeClr val="dk1"/>
                </a:solidFill>
                <a:latin typeface="Calibri"/>
                <a:ea typeface="Calibri"/>
                <a:cs typeface="Calibri"/>
                <a:sym typeface="Calibri"/>
              </a:rPr>
              <a:t>Cost Reduction for Patients and Clinics</a:t>
            </a:r>
            <a:r>
              <a:rPr lang="en" sz="1200">
                <a:solidFill>
                  <a:schemeClr val="dk1"/>
                </a:solidFill>
                <a:latin typeface="Calibri"/>
                <a:ea typeface="Calibri"/>
                <a:cs typeface="Calibri"/>
                <a:sym typeface="Calibri"/>
              </a:rPr>
              <a:t>: Improved selection methods can reduce the number of cycles needed for a successful pregnancy, directly cutting costs for patients. Clinics can also benefit financially by improving their success rates, attracting more clients, and reducing the resources spent on unsuccessful cycles.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3. </a:t>
            </a:r>
            <a:r>
              <a:rPr b="1" lang="en" sz="1200">
                <a:solidFill>
                  <a:schemeClr val="dk1"/>
                </a:solidFill>
                <a:latin typeface="Calibri"/>
                <a:ea typeface="Calibri"/>
                <a:cs typeface="Calibri"/>
                <a:sym typeface="Calibri"/>
              </a:rPr>
              <a:t>Standardization of Embryo Selection</a:t>
            </a:r>
            <a:r>
              <a:rPr lang="en" sz="1200">
                <a:solidFill>
                  <a:schemeClr val="dk1"/>
                </a:solidFill>
                <a:latin typeface="Calibri"/>
                <a:ea typeface="Calibri"/>
                <a:cs typeface="Calibri"/>
                <a:sym typeface="Calibri"/>
              </a:rPr>
              <a:t>: This technology can standardize the embryo selection process, reducing the variability and subjective judgment that currently exist. This standardization can lead to universally higher success rates across different clinics and embryologists.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4. </a:t>
            </a:r>
            <a:r>
              <a:rPr b="1" lang="en" sz="1200">
                <a:solidFill>
                  <a:schemeClr val="dk1"/>
                </a:solidFill>
                <a:latin typeface="Calibri"/>
                <a:ea typeface="Calibri"/>
                <a:cs typeface="Calibri"/>
                <a:sym typeface="Calibri"/>
              </a:rPr>
              <a:t>Research and Development in Reproductive Medicine</a:t>
            </a:r>
            <a:r>
              <a:rPr lang="en" sz="1200">
                <a:solidFill>
                  <a:schemeClr val="dk1"/>
                </a:solidFill>
                <a:latin typeface="Calibri"/>
                <a:ea typeface="Calibri"/>
                <a:cs typeface="Calibri"/>
                <a:sym typeface="Calibri"/>
              </a:rPr>
              <a:t>: The data collected through image analytics can be a valuable resource for research, leading to better understanding of embryonic development and potentially uncovering new criteria for embryo viability.</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5. </a:t>
            </a:r>
            <a:r>
              <a:rPr b="1" lang="en" sz="1200">
                <a:solidFill>
                  <a:schemeClr val="dk1"/>
                </a:solidFill>
                <a:latin typeface="Calibri"/>
                <a:ea typeface="Calibri"/>
                <a:cs typeface="Calibri"/>
                <a:sym typeface="Calibri"/>
              </a:rPr>
              <a:t>Global Accessibility and Equality in Treatment</a:t>
            </a:r>
            <a:r>
              <a:rPr lang="en" sz="1200">
                <a:solidFill>
                  <a:schemeClr val="dk1"/>
                </a:solidFill>
                <a:latin typeface="Calibri"/>
                <a:ea typeface="Calibri"/>
                <a:cs typeface="Calibri"/>
                <a:sym typeface="Calibri"/>
              </a:rPr>
              <a:t>: Automating and improving the embryo selection process can make IVF more accessible and affordable, especially in regions where access to expert embryologists is limited. This can play a role in democratizing access to fertility treatments worldwide.</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9df3953da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9df3953da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Integration with Genetic Testing: Combine image analytics with preimplantation genetic testing (PGT) to provide a comprehensive assessment of embryo viability. This could involve detecting genetic abnormalities alongside physical characteristics, offering a more complete picture of embryo health.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Real-time Monitoring of Embryo Development: Develop a system for continuous, real-time monitoring of embryo development in the incubator. This would provide dynamic data on embryo growth patterns, which could be crucial for viability assessments.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Automated Reporting and Data Analysis: Create an automated system that generates detailed reports on each embryo, integrating image analysis data with other relevant patient data. This would assist fertility specialists in making informed decisions and provide valuable insights for future research.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4. AI-Enhanced Predictive Models: Utilize advanced AI and machine learning algorithms to predict the success rates of embryo implantation. By analyzing large datasets, these models could identify previously unrecognized patterns and factors that influence embryo viability.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5. Global Database for Research and Collaboration: Establish a comprehensive, anonymized database of embryo images and associated outcome data. This resource could be invaluable for researchers worldwide and foster collaboration in the field of reproductive medicine.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9f27c995e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9f27c995e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9df3953da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9df3953da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df3953d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9df3953d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df3953d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9df3953d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f27c995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f27c995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f27c995e2_6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9f27c995e2_6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9f27c995e2_6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29f27c995e2_6_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23180987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23180987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f1d29468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9f1d29468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kaggle.com/competitions/world-championship-2023-embryo-classification/overview" TargetMode="External"/><Relationship Id="rId4" Type="http://schemas.openxmlformats.org/officeDocument/2006/relationships/hyperlink" Target="https://kaggle.com/competitions/world-championship-2023-embryo-classific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rotWithShape="1">
          <a:blip r:embed="rId3">
            <a:alphaModFix/>
          </a:blip>
          <a:srcRect b="0" l="23230" r="23697" t="0"/>
          <a:stretch/>
        </p:blipFill>
        <p:spPr>
          <a:xfrm>
            <a:off x="0" y="-129400"/>
            <a:ext cx="4029425" cy="5272901"/>
          </a:xfrm>
          <a:prstGeom prst="rect">
            <a:avLst/>
          </a:prstGeom>
          <a:noFill/>
          <a:ln>
            <a:noFill/>
          </a:ln>
        </p:spPr>
      </p:pic>
      <p:sp>
        <p:nvSpPr>
          <p:cNvPr id="278" name="Google Shape;278;p13"/>
          <p:cNvSpPr txBox="1"/>
          <p:nvPr/>
        </p:nvSpPr>
        <p:spPr>
          <a:xfrm>
            <a:off x="4183300" y="1073050"/>
            <a:ext cx="49602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3A6979"/>
                </a:solidFill>
                <a:latin typeface="Maven Pro"/>
                <a:ea typeface="Maven Pro"/>
                <a:cs typeface="Maven Pro"/>
                <a:sym typeface="Maven Pro"/>
              </a:rPr>
              <a:t>Assessing Embryo Quality</a:t>
            </a:r>
            <a:r>
              <a:rPr b="1" lang="en" sz="3500">
                <a:solidFill>
                  <a:srgbClr val="3A6979"/>
                </a:solidFill>
                <a:latin typeface="Maven Pro"/>
                <a:ea typeface="Maven Pro"/>
                <a:cs typeface="Maven Pro"/>
                <a:sym typeface="Maven Pro"/>
              </a:rPr>
              <a:t> from Images to Boost </a:t>
            </a:r>
            <a:r>
              <a:rPr b="1" lang="en" sz="3500">
                <a:solidFill>
                  <a:srgbClr val="3A6979"/>
                </a:solidFill>
                <a:latin typeface="Maven Pro"/>
                <a:ea typeface="Maven Pro"/>
                <a:cs typeface="Maven Pro"/>
                <a:sym typeface="Maven Pro"/>
              </a:rPr>
              <a:t>IVF</a:t>
            </a:r>
            <a:r>
              <a:rPr b="1" lang="en" sz="3500">
                <a:solidFill>
                  <a:srgbClr val="3A6979"/>
                </a:solidFill>
                <a:latin typeface="Maven Pro"/>
                <a:ea typeface="Maven Pro"/>
                <a:cs typeface="Maven Pro"/>
                <a:sym typeface="Maven Pro"/>
              </a:rPr>
              <a:t> Success</a:t>
            </a:r>
            <a:endParaRPr b="1" sz="3500">
              <a:solidFill>
                <a:srgbClr val="3A6979"/>
              </a:solidFill>
              <a:latin typeface="Maven Pro"/>
              <a:ea typeface="Maven Pro"/>
              <a:cs typeface="Maven Pro"/>
              <a:sym typeface="Maven Pro"/>
            </a:endParaRPr>
          </a:p>
        </p:txBody>
      </p:sp>
      <p:sp>
        <p:nvSpPr>
          <p:cNvPr id="279" name="Google Shape;279;p13"/>
          <p:cNvSpPr txBox="1"/>
          <p:nvPr/>
        </p:nvSpPr>
        <p:spPr>
          <a:xfrm>
            <a:off x="7036500" y="3939000"/>
            <a:ext cx="2107500" cy="1185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300">
                <a:solidFill>
                  <a:srgbClr val="3A6979"/>
                </a:solidFill>
                <a:latin typeface="Maven Pro"/>
                <a:ea typeface="Maven Pro"/>
                <a:cs typeface="Maven Pro"/>
                <a:sym typeface="Maven Pro"/>
              </a:rPr>
              <a:t>Simran Kaur</a:t>
            </a:r>
            <a:endParaRPr b="1" sz="1300">
              <a:solidFill>
                <a:srgbClr val="3A6979"/>
              </a:solidFill>
              <a:latin typeface="Maven Pro"/>
              <a:ea typeface="Maven Pro"/>
              <a:cs typeface="Maven Pro"/>
              <a:sym typeface="Maven Pro"/>
            </a:endParaRPr>
          </a:p>
          <a:p>
            <a:pPr indent="0" lvl="0" marL="0" rtl="0" algn="r">
              <a:spcBef>
                <a:spcPts val="0"/>
              </a:spcBef>
              <a:spcAft>
                <a:spcPts val="0"/>
              </a:spcAft>
              <a:buNone/>
            </a:pPr>
            <a:r>
              <a:rPr b="1" lang="en" sz="1300">
                <a:solidFill>
                  <a:srgbClr val="3A6979"/>
                </a:solidFill>
                <a:latin typeface="Maven Pro"/>
                <a:ea typeface="Maven Pro"/>
                <a:cs typeface="Maven Pro"/>
                <a:sym typeface="Maven Pro"/>
              </a:rPr>
              <a:t>Deepti Hariyani</a:t>
            </a:r>
            <a:endParaRPr b="1" sz="1300">
              <a:solidFill>
                <a:srgbClr val="3A6979"/>
              </a:solidFill>
              <a:latin typeface="Maven Pro"/>
              <a:ea typeface="Maven Pro"/>
              <a:cs typeface="Maven Pro"/>
              <a:sym typeface="Maven Pro"/>
            </a:endParaRPr>
          </a:p>
          <a:p>
            <a:pPr indent="0" lvl="0" marL="0" rtl="0" algn="r">
              <a:spcBef>
                <a:spcPts val="0"/>
              </a:spcBef>
              <a:spcAft>
                <a:spcPts val="0"/>
              </a:spcAft>
              <a:buNone/>
            </a:pPr>
            <a:r>
              <a:rPr b="1" lang="en" sz="1300">
                <a:solidFill>
                  <a:srgbClr val="3A6979"/>
                </a:solidFill>
                <a:latin typeface="Maven Pro"/>
                <a:ea typeface="Maven Pro"/>
                <a:cs typeface="Maven Pro"/>
                <a:sym typeface="Maven Pro"/>
              </a:rPr>
              <a:t>Trevor Allison</a:t>
            </a:r>
            <a:endParaRPr b="1" sz="1300">
              <a:solidFill>
                <a:srgbClr val="3A6979"/>
              </a:solidFill>
              <a:latin typeface="Maven Pro"/>
              <a:ea typeface="Maven Pro"/>
              <a:cs typeface="Maven Pro"/>
              <a:sym typeface="Maven Pro"/>
            </a:endParaRPr>
          </a:p>
          <a:p>
            <a:pPr indent="0" lvl="0" marL="0" rtl="0" algn="r">
              <a:spcBef>
                <a:spcPts val="0"/>
              </a:spcBef>
              <a:spcAft>
                <a:spcPts val="0"/>
              </a:spcAft>
              <a:buNone/>
            </a:pPr>
            <a:r>
              <a:rPr b="1" lang="en" sz="1300">
                <a:solidFill>
                  <a:srgbClr val="3A6979"/>
                </a:solidFill>
                <a:latin typeface="Maven Pro"/>
                <a:ea typeface="Maven Pro"/>
                <a:cs typeface="Maven Pro"/>
                <a:sym typeface="Maven Pro"/>
              </a:rPr>
              <a:t>Milan Patel</a:t>
            </a:r>
            <a:endParaRPr b="1" sz="1300">
              <a:solidFill>
                <a:srgbClr val="3A6979"/>
              </a:solidFill>
              <a:latin typeface="Maven Pro"/>
              <a:ea typeface="Maven Pro"/>
              <a:cs typeface="Maven Pro"/>
              <a:sym typeface="Maven Pro"/>
            </a:endParaRPr>
          </a:p>
          <a:p>
            <a:pPr indent="0" lvl="0" marL="0" rtl="0" algn="r">
              <a:spcBef>
                <a:spcPts val="0"/>
              </a:spcBef>
              <a:spcAft>
                <a:spcPts val="0"/>
              </a:spcAft>
              <a:buNone/>
            </a:pPr>
            <a:r>
              <a:rPr b="1" lang="en" sz="1300">
                <a:solidFill>
                  <a:srgbClr val="3A6979"/>
                </a:solidFill>
                <a:latin typeface="Maven Pro"/>
                <a:ea typeface="Maven Pro"/>
                <a:cs typeface="Maven Pro"/>
                <a:sym typeface="Maven Pro"/>
              </a:rPr>
              <a:t>Teja Sirigina</a:t>
            </a:r>
            <a:endParaRPr b="1" sz="1300">
              <a:solidFill>
                <a:srgbClr val="3A6979"/>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22"/>
          <p:cNvPicPr preferRelativeResize="0"/>
          <p:nvPr/>
        </p:nvPicPr>
        <p:blipFill>
          <a:blip r:embed="rId3">
            <a:alphaModFix/>
          </a:blip>
          <a:stretch>
            <a:fillRect/>
          </a:stretch>
        </p:blipFill>
        <p:spPr>
          <a:xfrm>
            <a:off x="76200" y="1800900"/>
            <a:ext cx="3432275" cy="2509550"/>
          </a:xfrm>
          <a:prstGeom prst="rect">
            <a:avLst/>
          </a:prstGeom>
          <a:noFill/>
          <a:ln>
            <a:noFill/>
          </a:ln>
        </p:spPr>
      </p:pic>
      <p:sp>
        <p:nvSpPr>
          <p:cNvPr id="390" name="Google Shape;390;p22"/>
          <p:cNvSpPr txBox="1"/>
          <p:nvPr/>
        </p:nvSpPr>
        <p:spPr>
          <a:xfrm>
            <a:off x="1252800" y="4157975"/>
            <a:ext cx="1250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Nunito"/>
                <a:ea typeface="Nunito"/>
                <a:cs typeface="Nunito"/>
                <a:sym typeface="Nunito"/>
              </a:rPr>
              <a:t>Class Labels</a:t>
            </a:r>
            <a:endParaRPr sz="800">
              <a:solidFill>
                <a:schemeClr val="dk2"/>
              </a:solidFill>
              <a:latin typeface="Nunito"/>
              <a:ea typeface="Nunito"/>
              <a:cs typeface="Nunito"/>
              <a:sym typeface="Nunito"/>
            </a:endParaRPr>
          </a:p>
        </p:txBody>
      </p:sp>
      <p:pic>
        <p:nvPicPr>
          <p:cNvPr id="391" name="Google Shape;391;p22"/>
          <p:cNvPicPr preferRelativeResize="0"/>
          <p:nvPr/>
        </p:nvPicPr>
        <p:blipFill>
          <a:blip r:embed="rId4">
            <a:alphaModFix/>
          </a:blip>
          <a:stretch>
            <a:fillRect/>
          </a:stretch>
        </p:blipFill>
        <p:spPr>
          <a:xfrm>
            <a:off x="3719700" y="1724700"/>
            <a:ext cx="5027262" cy="2664876"/>
          </a:xfrm>
          <a:prstGeom prst="rect">
            <a:avLst/>
          </a:prstGeom>
          <a:noFill/>
          <a:ln>
            <a:noFill/>
          </a:ln>
        </p:spPr>
      </p:pic>
      <p:sp>
        <p:nvSpPr>
          <p:cNvPr id="392" name="Google Shape;392;p22"/>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EDA</a:t>
            </a:r>
            <a:endParaRPr>
              <a:solidFill>
                <a:srgbClr val="3A6979"/>
              </a:solidFill>
            </a:endParaRPr>
          </a:p>
        </p:txBody>
      </p:sp>
      <p:sp>
        <p:nvSpPr>
          <p:cNvPr id="393" name="Google Shape;393;p22"/>
          <p:cNvSpPr txBox="1"/>
          <p:nvPr/>
        </p:nvSpPr>
        <p:spPr>
          <a:xfrm>
            <a:off x="110600" y="4429825"/>
            <a:ext cx="3432300" cy="585000"/>
          </a:xfrm>
          <a:prstGeom prst="rect">
            <a:avLst/>
          </a:prstGeom>
          <a:solidFill>
            <a:schemeClr val="lt1"/>
          </a:solid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55B54"/>
                </a:solidFill>
                <a:latin typeface="Maven Pro Medium"/>
                <a:ea typeface="Maven Pro Medium"/>
                <a:cs typeface="Maven Pro Medium"/>
                <a:sym typeface="Maven Pro Medium"/>
              </a:rPr>
              <a:t>Dataset is</a:t>
            </a:r>
            <a:r>
              <a:rPr lang="en" sz="1300">
                <a:solidFill>
                  <a:srgbClr val="155B54"/>
                </a:solidFill>
                <a:latin typeface="Maven Pro Medium"/>
                <a:ea typeface="Maven Pro Medium"/>
                <a:cs typeface="Maven Pro Medium"/>
                <a:sym typeface="Maven Pro Medium"/>
              </a:rPr>
              <a:t> imbalanced, with just 124 embryos out of 716 classified as ‘good’</a:t>
            </a:r>
            <a:endParaRPr sz="1300">
              <a:solidFill>
                <a:srgbClr val="155B54"/>
              </a:solidFill>
              <a:latin typeface="Maven Pro Medium"/>
              <a:ea typeface="Maven Pro Medium"/>
              <a:cs typeface="Maven Pro Medium"/>
              <a:sym typeface="Maven Pro Medium"/>
            </a:endParaRPr>
          </a:p>
        </p:txBody>
      </p:sp>
      <p:sp>
        <p:nvSpPr>
          <p:cNvPr id="394" name="Google Shape;394;p22"/>
          <p:cNvSpPr txBox="1"/>
          <p:nvPr/>
        </p:nvSpPr>
        <p:spPr>
          <a:xfrm>
            <a:off x="4530200" y="4429825"/>
            <a:ext cx="3832200" cy="585000"/>
          </a:xfrm>
          <a:prstGeom prst="rect">
            <a:avLst/>
          </a:prstGeom>
          <a:solidFill>
            <a:schemeClr val="lt1"/>
          </a:solid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55B54"/>
                </a:solidFill>
                <a:latin typeface="Maven Pro Medium"/>
                <a:ea typeface="Maven Pro Medium"/>
                <a:cs typeface="Maven Pro Medium"/>
                <a:sym typeface="Maven Pro Medium"/>
              </a:rPr>
              <a:t>The above images show the distribution of image width and height</a:t>
            </a:r>
            <a:endParaRPr sz="1300">
              <a:solidFill>
                <a:srgbClr val="155B54"/>
              </a:solidFill>
              <a:latin typeface="Maven Pro Medium"/>
              <a:ea typeface="Maven Pro Medium"/>
              <a:cs typeface="Maven Pro Medium"/>
              <a:sym typeface="Maven Pr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23"/>
          <p:cNvPicPr preferRelativeResize="0"/>
          <p:nvPr/>
        </p:nvPicPr>
        <p:blipFill>
          <a:blip r:embed="rId3">
            <a:alphaModFix/>
          </a:blip>
          <a:stretch>
            <a:fillRect/>
          </a:stretch>
        </p:blipFill>
        <p:spPr>
          <a:xfrm>
            <a:off x="373100" y="1619800"/>
            <a:ext cx="3874451" cy="2824988"/>
          </a:xfrm>
          <a:prstGeom prst="rect">
            <a:avLst/>
          </a:prstGeom>
          <a:noFill/>
          <a:ln>
            <a:noFill/>
          </a:ln>
        </p:spPr>
      </p:pic>
      <p:pic>
        <p:nvPicPr>
          <p:cNvPr id="400" name="Google Shape;400;p23"/>
          <p:cNvPicPr preferRelativeResize="0"/>
          <p:nvPr/>
        </p:nvPicPr>
        <p:blipFill>
          <a:blip r:embed="rId4">
            <a:alphaModFix/>
          </a:blip>
          <a:stretch>
            <a:fillRect/>
          </a:stretch>
        </p:blipFill>
        <p:spPr>
          <a:xfrm>
            <a:off x="4645500" y="1620575"/>
            <a:ext cx="3874451" cy="2823436"/>
          </a:xfrm>
          <a:prstGeom prst="rect">
            <a:avLst/>
          </a:prstGeom>
          <a:noFill/>
          <a:ln>
            <a:noFill/>
          </a:ln>
        </p:spPr>
      </p:pic>
      <p:sp>
        <p:nvSpPr>
          <p:cNvPr id="401" name="Google Shape;401;p23"/>
          <p:cNvSpPr txBox="1"/>
          <p:nvPr/>
        </p:nvSpPr>
        <p:spPr>
          <a:xfrm>
            <a:off x="1209525" y="1311100"/>
            <a:ext cx="260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D3 Images with Class Labels</a:t>
            </a:r>
            <a:endParaRPr sz="1300">
              <a:solidFill>
                <a:schemeClr val="dk2"/>
              </a:solidFill>
              <a:latin typeface="Nunito"/>
              <a:ea typeface="Nunito"/>
              <a:cs typeface="Nunito"/>
              <a:sym typeface="Nunito"/>
            </a:endParaRPr>
          </a:p>
        </p:txBody>
      </p:sp>
      <p:sp>
        <p:nvSpPr>
          <p:cNvPr id="402" name="Google Shape;402;p23"/>
          <p:cNvSpPr txBox="1"/>
          <p:nvPr/>
        </p:nvSpPr>
        <p:spPr>
          <a:xfrm>
            <a:off x="5522600" y="1311100"/>
            <a:ext cx="260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D5 Images with Class Labels</a:t>
            </a:r>
            <a:endParaRPr sz="1300">
              <a:solidFill>
                <a:schemeClr val="dk2"/>
              </a:solidFill>
              <a:latin typeface="Nunito"/>
              <a:ea typeface="Nunito"/>
              <a:cs typeface="Nunito"/>
              <a:sym typeface="Nunito"/>
            </a:endParaRPr>
          </a:p>
        </p:txBody>
      </p:sp>
      <p:sp>
        <p:nvSpPr>
          <p:cNvPr id="403" name="Google Shape;403;p23"/>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EDA</a:t>
            </a:r>
            <a:endParaRPr>
              <a:solidFill>
                <a:srgbClr val="3A6979"/>
              </a:solidFill>
            </a:endParaRPr>
          </a:p>
        </p:txBody>
      </p:sp>
      <p:sp>
        <p:nvSpPr>
          <p:cNvPr id="404" name="Google Shape;404;p23"/>
          <p:cNvSpPr txBox="1"/>
          <p:nvPr/>
        </p:nvSpPr>
        <p:spPr>
          <a:xfrm>
            <a:off x="567800" y="4506025"/>
            <a:ext cx="3832200" cy="585000"/>
          </a:xfrm>
          <a:prstGeom prst="rect">
            <a:avLst/>
          </a:prstGeom>
          <a:solidFill>
            <a:schemeClr val="lt1"/>
          </a:solid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55B54"/>
                </a:solidFill>
                <a:latin typeface="Maven Pro Medium"/>
                <a:ea typeface="Maven Pro Medium"/>
                <a:cs typeface="Maven Pro Medium"/>
                <a:sym typeface="Maven Pro Medium"/>
              </a:rPr>
              <a:t>D3 images are very </a:t>
            </a:r>
            <a:r>
              <a:rPr lang="en" sz="1300">
                <a:solidFill>
                  <a:srgbClr val="155B54"/>
                </a:solidFill>
                <a:latin typeface="Maven Pro Medium"/>
                <a:ea typeface="Maven Pro Medium"/>
                <a:cs typeface="Maven Pro Medium"/>
                <a:sym typeface="Maven Pro Medium"/>
              </a:rPr>
              <a:t>imbalanced, with just 22 embryos out of 560 classified as ‘good’</a:t>
            </a:r>
            <a:endParaRPr sz="1300">
              <a:solidFill>
                <a:srgbClr val="155B54"/>
              </a:solidFill>
              <a:latin typeface="Maven Pro Medium"/>
              <a:ea typeface="Maven Pro Medium"/>
              <a:cs typeface="Maven Pro Medium"/>
              <a:sym typeface="Maven Pro Medium"/>
            </a:endParaRPr>
          </a:p>
        </p:txBody>
      </p:sp>
      <p:sp>
        <p:nvSpPr>
          <p:cNvPr id="405" name="Google Shape;405;p23"/>
          <p:cNvSpPr txBox="1"/>
          <p:nvPr/>
        </p:nvSpPr>
        <p:spPr>
          <a:xfrm>
            <a:off x="4911200" y="4506025"/>
            <a:ext cx="3832200" cy="585000"/>
          </a:xfrm>
          <a:prstGeom prst="rect">
            <a:avLst/>
          </a:prstGeom>
          <a:solidFill>
            <a:schemeClr val="lt1"/>
          </a:solid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55B54"/>
                </a:solidFill>
                <a:latin typeface="Maven Pro Medium"/>
                <a:ea typeface="Maven Pro Medium"/>
                <a:cs typeface="Maven Pro Medium"/>
                <a:sym typeface="Maven Pro Medium"/>
              </a:rPr>
              <a:t>D5 images are fairly balanced, with just 102 embryos out of 280 classified as ‘good’</a:t>
            </a:r>
            <a:endParaRPr sz="1300">
              <a:solidFill>
                <a:srgbClr val="155B54"/>
              </a:solidFill>
              <a:latin typeface="Maven Pro Medium"/>
              <a:ea typeface="Maven Pro Medium"/>
              <a:cs typeface="Maven Pro Medium"/>
              <a:sym typeface="Maven Pr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4"/>
          <p:cNvSpPr txBox="1"/>
          <p:nvPr>
            <p:ph type="title"/>
          </p:nvPr>
        </p:nvSpPr>
        <p:spPr>
          <a:xfrm>
            <a:off x="1303800" y="7509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3A6979"/>
                </a:solidFill>
              </a:rPr>
              <a:t>Image Pre-Processing</a:t>
            </a:r>
            <a:endParaRPr/>
          </a:p>
        </p:txBody>
      </p:sp>
      <p:pic>
        <p:nvPicPr>
          <p:cNvPr id="411" name="Google Shape;411;p24"/>
          <p:cNvPicPr preferRelativeResize="0"/>
          <p:nvPr/>
        </p:nvPicPr>
        <p:blipFill>
          <a:blip r:embed="rId3">
            <a:alphaModFix/>
          </a:blip>
          <a:stretch>
            <a:fillRect/>
          </a:stretch>
        </p:blipFill>
        <p:spPr>
          <a:xfrm>
            <a:off x="1199575" y="1597881"/>
            <a:ext cx="7134725" cy="3084461"/>
          </a:xfrm>
          <a:prstGeom prst="rect">
            <a:avLst/>
          </a:prstGeom>
          <a:noFill/>
          <a:ln>
            <a:noFill/>
          </a:ln>
        </p:spPr>
      </p:pic>
      <p:sp>
        <p:nvSpPr>
          <p:cNvPr id="412" name="Google Shape;412;p24"/>
          <p:cNvSpPr txBox="1"/>
          <p:nvPr/>
        </p:nvSpPr>
        <p:spPr>
          <a:xfrm>
            <a:off x="4655375" y="3642550"/>
            <a:ext cx="1566300" cy="531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Data Augmentation</a:t>
            </a:r>
            <a:endParaRPr b="1" sz="1300">
              <a:solidFill>
                <a:schemeClr val="dk2"/>
              </a:solidFill>
              <a:latin typeface="Nunito"/>
              <a:ea typeface="Nunito"/>
              <a:cs typeface="Nunito"/>
              <a:sym typeface="Nunito"/>
            </a:endParaRPr>
          </a:p>
        </p:txBody>
      </p:sp>
      <p:sp>
        <p:nvSpPr>
          <p:cNvPr id="413" name="Google Shape;413;p24"/>
          <p:cNvSpPr txBox="1"/>
          <p:nvPr/>
        </p:nvSpPr>
        <p:spPr>
          <a:xfrm>
            <a:off x="1231225" y="2615450"/>
            <a:ext cx="801300" cy="765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Embryo  Image</a:t>
            </a:r>
            <a:endParaRPr b="1" sz="1300">
              <a:solidFill>
                <a:schemeClr val="dk2"/>
              </a:solidFill>
              <a:latin typeface="Nunito"/>
              <a:ea typeface="Nunito"/>
              <a:cs typeface="Nunito"/>
              <a:sym typeface="Nunito"/>
            </a:endParaRPr>
          </a:p>
        </p:txBody>
      </p:sp>
      <p:sp>
        <p:nvSpPr>
          <p:cNvPr id="414" name="Google Shape;414;p24"/>
          <p:cNvSpPr txBox="1"/>
          <p:nvPr/>
        </p:nvSpPr>
        <p:spPr>
          <a:xfrm>
            <a:off x="4684525" y="2615350"/>
            <a:ext cx="1336800" cy="531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TensorFlow Keras</a:t>
            </a:r>
            <a:endParaRPr b="1" sz="1300">
              <a:solidFill>
                <a:schemeClr val="dk2"/>
              </a:solidFill>
              <a:latin typeface="Nunito"/>
              <a:ea typeface="Nunito"/>
              <a:cs typeface="Nunito"/>
              <a:sym typeface="Nunito"/>
            </a:endParaRPr>
          </a:p>
        </p:txBody>
      </p:sp>
      <p:sp>
        <p:nvSpPr>
          <p:cNvPr id="415" name="Google Shape;415;p24"/>
          <p:cNvSpPr txBox="1"/>
          <p:nvPr/>
        </p:nvSpPr>
        <p:spPr>
          <a:xfrm>
            <a:off x="2748325" y="2615450"/>
            <a:ext cx="1406100" cy="415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Resizing &amp; Normalisation</a:t>
            </a:r>
            <a:endParaRPr b="1" sz="1300">
              <a:solidFill>
                <a:schemeClr val="dk2"/>
              </a:solidFill>
              <a:latin typeface="Nunito"/>
              <a:ea typeface="Nunito"/>
              <a:cs typeface="Nunito"/>
              <a:sym typeface="Nunito"/>
            </a:endParaRPr>
          </a:p>
        </p:txBody>
      </p:sp>
      <p:sp>
        <p:nvSpPr>
          <p:cNvPr id="416" name="Google Shape;416;p24"/>
          <p:cNvSpPr txBox="1"/>
          <p:nvPr/>
        </p:nvSpPr>
        <p:spPr>
          <a:xfrm>
            <a:off x="2617825" y="3584275"/>
            <a:ext cx="1536600" cy="531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Data generators</a:t>
            </a:r>
            <a:endParaRPr b="1" sz="1300">
              <a:solidFill>
                <a:schemeClr val="dk2"/>
              </a:solidFill>
              <a:latin typeface="Nunito"/>
              <a:ea typeface="Nunito"/>
              <a:cs typeface="Nunito"/>
              <a:sym typeface="Nunito"/>
            </a:endParaRPr>
          </a:p>
          <a:p>
            <a:pPr indent="0" lvl="0" marL="0" rtl="0" algn="l">
              <a:spcBef>
                <a:spcPts val="0"/>
              </a:spcBef>
              <a:spcAft>
                <a:spcPts val="0"/>
              </a:spcAft>
              <a:buNone/>
            </a:pPr>
            <a:r>
              <a:rPr b="1" lang="en" sz="1300">
                <a:solidFill>
                  <a:schemeClr val="dk2"/>
                </a:solidFill>
                <a:latin typeface="Nunito"/>
                <a:ea typeface="Nunito"/>
                <a:cs typeface="Nunito"/>
                <a:sym typeface="Nunito"/>
              </a:rPr>
              <a:t>(</a:t>
            </a:r>
            <a:r>
              <a:rPr b="1" lang="en" sz="1300">
                <a:solidFill>
                  <a:schemeClr val="dk2"/>
                </a:solidFill>
                <a:latin typeface="Nunito"/>
                <a:ea typeface="Nunito"/>
                <a:cs typeface="Nunito"/>
                <a:sym typeface="Nunito"/>
              </a:rPr>
              <a:t>training &amp; validation sets)</a:t>
            </a:r>
            <a:endParaRPr b="1" sz="1300">
              <a:solidFill>
                <a:schemeClr val="dk2"/>
              </a:solidFill>
              <a:latin typeface="Nunito"/>
              <a:ea typeface="Nunito"/>
              <a:cs typeface="Nunito"/>
              <a:sym typeface="Nunito"/>
            </a:endParaRPr>
          </a:p>
        </p:txBody>
      </p:sp>
      <p:sp>
        <p:nvSpPr>
          <p:cNvPr id="417" name="Google Shape;417;p24"/>
          <p:cNvSpPr txBox="1"/>
          <p:nvPr/>
        </p:nvSpPr>
        <p:spPr>
          <a:xfrm>
            <a:off x="6797700" y="2578900"/>
            <a:ext cx="1536600" cy="604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Preprocessed</a:t>
            </a:r>
            <a:endParaRPr b="1" sz="1300">
              <a:solidFill>
                <a:schemeClr val="dk2"/>
              </a:solidFill>
              <a:latin typeface="Nunito"/>
              <a:ea typeface="Nunito"/>
              <a:cs typeface="Nunito"/>
              <a:sym typeface="Nunito"/>
            </a:endParaRPr>
          </a:p>
          <a:p>
            <a:pPr indent="0" lvl="0" marL="0" rtl="0" algn="l">
              <a:spcBef>
                <a:spcPts val="0"/>
              </a:spcBef>
              <a:spcAft>
                <a:spcPts val="0"/>
              </a:spcAft>
              <a:buNone/>
            </a:pPr>
            <a:r>
              <a:rPr b="1" lang="en" sz="1300">
                <a:solidFill>
                  <a:schemeClr val="dk2"/>
                </a:solidFill>
                <a:latin typeface="Nunito"/>
                <a:ea typeface="Nunito"/>
                <a:cs typeface="Nunito"/>
                <a:sym typeface="Nunito"/>
              </a:rPr>
              <a:t>Embryo Image</a:t>
            </a:r>
            <a:endParaRPr b="1" sz="1300">
              <a:solidFill>
                <a:schemeClr val="dk2"/>
              </a:solidFill>
              <a:latin typeface="Nunito"/>
              <a:ea typeface="Nunito"/>
              <a:cs typeface="Nunito"/>
              <a:sym typeface="Nunito"/>
            </a:endParaRPr>
          </a:p>
        </p:txBody>
      </p:sp>
      <p:sp>
        <p:nvSpPr>
          <p:cNvPr id="418" name="Google Shape;418;p24"/>
          <p:cNvSpPr txBox="1"/>
          <p:nvPr/>
        </p:nvSpPr>
        <p:spPr>
          <a:xfrm>
            <a:off x="3803700" y="1551075"/>
            <a:ext cx="1536600" cy="604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Embryo Image</a:t>
            </a:r>
            <a:endParaRPr b="1" sz="1300">
              <a:solidFill>
                <a:schemeClr val="dk2"/>
              </a:solidFill>
              <a:latin typeface="Nunito"/>
              <a:ea typeface="Nunito"/>
              <a:cs typeface="Nunito"/>
              <a:sym typeface="Nunito"/>
            </a:endParaRPr>
          </a:p>
          <a:p>
            <a:pPr indent="0" lvl="0" marL="0" rtl="0" algn="l">
              <a:spcBef>
                <a:spcPts val="0"/>
              </a:spcBef>
              <a:spcAft>
                <a:spcPts val="0"/>
              </a:spcAft>
              <a:buNone/>
            </a:pPr>
            <a:r>
              <a:rPr b="1" lang="en" sz="1300">
                <a:solidFill>
                  <a:schemeClr val="dk2"/>
                </a:solidFill>
                <a:latin typeface="Nunito"/>
                <a:ea typeface="Nunito"/>
                <a:cs typeface="Nunito"/>
                <a:sym typeface="Nunito"/>
              </a:rPr>
              <a:t>Processing</a:t>
            </a:r>
            <a:endParaRPr b="1" sz="1300">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5"/>
          <p:cNvSpPr txBox="1"/>
          <p:nvPr/>
        </p:nvSpPr>
        <p:spPr>
          <a:xfrm>
            <a:off x="1209525" y="1311100"/>
            <a:ext cx="552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55B54"/>
                </a:solidFill>
                <a:latin typeface="Maven Pro"/>
                <a:ea typeface="Maven Pro"/>
                <a:cs typeface="Maven Pro"/>
                <a:sym typeface="Maven Pro"/>
              </a:rPr>
              <a:t>Labels in training and validation data generators</a:t>
            </a:r>
            <a:endParaRPr sz="1600">
              <a:solidFill>
                <a:srgbClr val="155B54"/>
              </a:solidFill>
              <a:latin typeface="Maven Pro"/>
              <a:ea typeface="Maven Pro"/>
              <a:cs typeface="Maven Pro"/>
              <a:sym typeface="Maven Pro"/>
            </a:endParaRPr>
          </a:p>
        </p:txBody>
      </p:sp>
      <p:sp>
        <p:nvSpPr>
          <p:cNvPr id="424" name="Google Shape;424;p25"/>
          <p:cNvSpPr txBox="1"/>
          <p:nvPr>
            <p:ph type="title"/>
          </p:nvPr>
        </p:nvSpPr>
        <p:spPr>
          <a:xfrm>
            <a:off x="1303800" y="750975"/>
            <a:ext cx="41136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Image Pre-Processing</a:t>
            </a:r>
            <a:endParaRPr>
              <a:solidFill>
                <a:srgbClr val="3A6979"/>
              </a:solidFill>
            </a:endParaRPr>
          </a:p>
        </p:txBody>
      </p:sp>
      <p:sp>
        <p:nvSpPr>
          <p:cNvPr id="425" name="Google Shape;425;p25"/>
          <p:cNvSpPr txBox="1"/>
          <p:nvPr/>
        </p:nvSpPr>
        <p:spPr>
          <a:xfrm>
            <a:off x="466275" y="4305925"/>
            <a:ext cx="4174200" cy="785100"/>
          </a:xfrm>
          <a:prstGeom prst="rect">
            <a:avLst/>
          </a:prstGeom>
          <a:solidFill>
            <a:schemeClr val="lt1"/>
          </a:solid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55B54"/>
                </a:solidFill>
                <a:latin typeface="Maven Pro Medium"/>
                <a:ea typeface="Maven Pro Medium"/>
                <a:cs typeface="Maven Pro Medium"/>
                <a:sym typeface="Maven Pro Medium"/>
              </a:rPr>
              <a:t>Label 0 is dominant with 666 samples, while label 1 has only 74 samples. There is a significant class imbalance in the training generator.</a:t>
            </a:r>
            <a:r>
              <a:rPr lang="en" sz="1200">
                <a:solidFill>
                  <a:srgbClr val="0F0F0F"/>
                </a:solidFill>
                <a:latin typeface="Roboto"/>
                <a:ea typeface="Roboto"/>
                <a:cs typeface="Roboto"/>
                <a:sym typeface="Roboto"/>
              </a:rPr>
              <a:t> </a:t>
            </a:r>
            <a:endParaRPr sz="1300">
              <a:solidFill>
                <a:srgbClr val="155B54"/>
              </a:solidFill>
              <a:latin typeface="Maven Pro Medium"/>
              <a:ea typeface="Maven Pro Medium"/>
              <a:cs typeface="Maven Pro Medium"/>
              <a:sym typeface="Maven Pro Medium"/>
            </a:endParaRPr>
          </a:p>
        </p:txBody>
      </p:sp>
      <p:sp>
        <p:nvSpPr>
          <p:cNvPr id="426" name="Google Shape;426;p25"/>
          <p:cNvSpPr txBox="1"/>
          <p:nvPr/>
        </p:nvSpPr>
        <p:spPr>
          <a:xfrm>
            <a:off x="4882050" y="4305925"/>
            <a:ext cx="3832200" cy="785100"/>
          </a:xfrm>
          <a:prstGeom prst="rect">
            <a:avLst/>
          </a:prstGeom>
          <a:solidFill>
            <a:schemeClr val="lt1"/>
          </a:solid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55B54"/>
                </a:solidFill>
                <a:latin typeface="Maven Pro Medium"/>
                <a:ea typeface="Maven Pro Medium"/>
                <a:cs typeface="Maven Pro Medium"/>
                <a:sym typeface="Maven Pro Medium"/>
              </a:rPr>
              <a:t>Validation generator appears to be balanced, with an equal number of samples (50) for both label 0 and label 1. </a:t>
            </a:r>
            <a:endParaRPr sz="1300">
              <a:solidFill>
                <a:srgbClr val="155B54"/>
              </a:solidFill>
              <a:latin typeface="Maven Pro Medium"/>
              <a:ea typeface="Maven Pro Medium"/>
              <a:cs typeface="Maven Pro Medium"/>
              <a:sym typeface="Maven Pro Medium"/>
            </a:endParaRPr>
          </a:p>
        </p:txBody>
      </p:sp>
      <p:pic>
        <p:nvPicPr>
          <p:cNvPr id="427" name="Google Shape;427;p25"/>
          <p:cNvPicPr preferRelativeResize="0"/>
          <p:nvPr/>
        </p:nvPicPr>
        <p:blipFill>
          <a:blip r:embed="rId3">
            <a:alphaModFix/>
          </a:blip>
          <a:stretch>
            <a:fillRect/>
          </a:stretch>
        </p:blipFill>
        <p:spPr>
          <a:xfrm>
            <a:off x="2273050" y="1696000"/>
            <a:ext cx="4465950" cy="2522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6"/>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What are we doing?</a:t>
            </a:r>
            <a:endParaRPr>
              <a:solidFill>
                <a:srgbClr val="3A6979"/>
              </a:solidFill>
            </a:endParaRPr>
          </a:p>
        </p:txBody>
      </p:sp>
      <p:sp>
        <p:nvSpPr>
          <p:cNvPr id="433" name="Google Shape;433;p26"/>
          <p:cNvSpPr/>
          <p:nvPr/>
        </p:nvSpPr>
        <p:spPr>
          <a:xfrm>
            <a:off x="5458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Exploratory Data Analysis</a:t>
            </a:r>
            <a:endParaRPr b="1">
              <a:solidFill>
                <a:schemeClr val="lt1"/>
              </a:solidFill>
              <a:latin typeface="Maven Pro"/>
              <a:ea typeface="Maven Pro"/>
              <a:cs typeface="Maven Pro"/>
              <a:sym typeface="Maven Pro"/>
            </a:endParaRPr>
          </a:p>
        </p:txBody>
      </p:sp>
      <p:sp>
        <p:nvSpPr>
          <p:cNvPr id="434" name="Google Shape;434;p26"/>
          <p:cNvSpPr/>
          <p:nvPr/>
        </p:nvSpPr>
        <p:spPr>
          <a:xfrm>
            <a:off x="2679475" y="2233875"/>
            <a:ext cx="1902900" cy="1185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55B54"/>
                </a:solidFill>
                <a:latin typeface="Maven Pro"/>
                <a:ea typeface="Maven Pro"/>
                <a:cs typeface="Maven Pro"/>
                <a:sym typeface="Maven Pro"/>
              </a:rPr>
              <a:t>Convolutional Neural Network (CNN)</a:t>
            </a:r>
            <a:endParaRPr b="1">
              <a:solidFill>
                <a:srgbClr val="155B54"/>
              </a:solidFill>
              <a:latin typeface="Maven Pro"/>
              <a:ea typeface="Maven Pro"/>
              <a:cs typeface="Maven Pro"/>
              <a:sym typeface="Maven Pro"/>
            </a:endParaRPr>
          </a:p>
        </p:txBody>
      </p:sp>
      <p:sp>
        <p:nvSpPr>
          <p:cNvPr id="435" name="Google Shape;435;p26"/>
          <p:cNvSpPr/>
          <p:nvPr/>
        </p:nvSpPr>
        <p:spPr>
          <a:xfrm>
            <a:off x="22963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36" name="Google Shape;436;p26"/>
          <p:cNvSpPr/>
          <p:nvPr/>
        </p:nvSpPr>
        <p:spPr>
          <a:xfrm>
            <a:off x="48130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Structural Similarity Index</a:t>
            </a:r>
            <a:endParaRPr b="1">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(SSIM)</a:t>
            </a:r>
            <a:endParaRPr b="1">
              <a:solidFill>
                <a:schemeClr val="lt1"/>
              </a:solidFill>
              <a:latin typeface="Maven Pro"/>
              <a:ea typeface="Maven Pro"/>
              <a:cs typeface="Maven Pro"/>
              <a:sym typeface="Maven Pro"/>
            </a:endParaRPr>
          </a:p>
        </p:txBody>
      </p:sp>
      <p:sp>
        <p:nvSpPr>
          <p:cNvPr id="437" name="Google Shape;437;p26"/>
          <p:cNvSpPr/>
          <p:nvPr/>
        </p:nvSpPr>
        <p:spPr>
          <a:xfrm>
            <a:off x="44299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38" name="Google Shape;438;p26"/>
          <p:cNvSpPr/>
          <p:nvPr/>
        </p:nvSpPr>
        <p:spPr>
          <a:xfrm>
            <a:off x="69466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Conclusion &amp; Future Scope</a:t>
            </a:r>
            <a:endParaRPr b="1">
              <a:solidFill>
                <a:schemeClr val="lt1"/>
              </a:solidFill>
              <a:latin typeface="Maven Pro"/>
              <a:ea typeface="Maven Pro"/>
              <a:cs typeface="Maven Pro"/>
              <a:sym typeface="Maven Pro"/>
            </a:endParaRPr>
          </a:p>
        </p:txBody>
      </p:sp>
      <p:sp>
        <p:nvSpPr>
          <p:cNvPr id="439" name="Google Shape;439;p26"/>
          <p:cNvSpPr/>
          <p:nvPr/>
        </p:nvSpPr>
        <p:spPr>
          <a:xfrm>
            <a:off x="65635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7"/>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CNN</a:t>
            </a:r>
            <a:endParaRPr>
              <a:solidFill>
                <a:srgbClr val="3A6979"/>
              </a:solidFill>
            </a:endParaRPr>
          </a:p>
        </p:txBody>
      </p:sp>
      <p:pic>
        <p:nvPicPr>
          <p:cNvPr id="445" name="Google Shape;445;p27"/>
          <p:cNvPicPr preferRelativeResize="0"/>
          <p:nvPr/>
        </p:nvPicPr>
        <p:blipFill>
          <a:blip r:embed="rId3">
            <a:alphaModFix/>
          </a:blip>
          <a:stretch>
            <a:fillRect/>
          </a:stretch>
        </p:blipFill>
        <p:spPr>
          <a:xfrm>
            <a:off x="128688" y="1387750"/>
            <a:ext cx="6143420" cy="2520400"/>
          </a:xfrm>
          <a:prstGeom prst="rect">
            <a:avLst/>
          </a:prstGeom>
          <a:noFill/>
          <a:ln cap="flat" cmpd="sng" w="9525">
            <a:solidFill>
              <a:srgbClr val="155B54"/>
            </a:solidFill>
            <a:prstDash val="solid"/>
            <a:round/>
            <a:headEnd len="sm" w="sm" type="none"/>
            <a:tailEnd len="sm" w="sm" type="none"/>
          </a:ln>
        </p:spPr>
      </p:pic>
      <p:sp>
        <p:nvSpPr>
          <p:cNvPr id="446" name="Google Shape;446;p27"/>
          <p:cNvSpPr/>
          <p:nvPr/>
        </p:nvSpPr>
        <p:spPr>
          <a:xfrm>
            <a:off x="142975" y="4229626"/>
            <a:ext cx="2088300" cy="80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Clr>
                <a:srgbClr val="3A6979"/>
              </a:buClr>
              <a:buSzPts val="1000"/>
              <a:buFont typeface="Maven Pro"/>
              <a:buChar char="●"/>
            </a:pPr>
            <a:r>
              <a:rPr b="1" lang="en" sz="1000">
                <a:solidFill>
                  <a:srgbClr val="3A6979"/>
                </a:solidFill>
                <a:latin typeface="Maven Pro"/>
                <a:ea typeface="Maven Pro"/>
                <a:cs typeface="Maven Pro"/>
                <a:sym typeface="Maven Pro"/>
              </a:rPr>
              <a:t>Identifies patterns using filters.</a:t>
            </a:r>
            <a:endParaRPr b="1" sz="1000">
              <a:solidFill>
                <a:srgbClr val="3A6979"/>
              </a:solidFill>
              <a:latin typeface="Maven Pro"/>
              <a:ea typeface="Maven Pro"/>
              <a:cs typeface="Maven Pro"/>
              <a:sym typeface="Maven Pro"/>
            </a:endParaRPr>
          </a:p>
          <a:p>
            <a:pPr indent="-292100" lvl="0" marL="457200" rtl="0" algn="l">
              <a:spcBef>
                <a:spcPts val="0"/>
              </a:spcBef>
              <a:spcAft>
                <a:spcPts val="0"/>
              </a:spcAft>
              <a:buClr>
                <a:srgbClr val="3A6979"/>
              </a:buClr>
              <a:buSzPts val="1000"/>
              <a:buFont typeface="Maven Pro"/>
              <a:buChar char="●"/>
            </a:pPr>
            <a:r>
              <a:rPr b="1" lang="en" sz="1000">
                <a:solidFill>
                  <a:srgbClr val="3A6979"/>
                </a:solidFill>
                <a:latin typeface="Maven Pro"/>
                <a:ea typeface="Maven Pro"/>
                <a:cs typeface="Maven Pro"/>
                <a:sym typeface="Maven Pro"/>
              </a:rPr>
              <a:t>Slides across data, creating feature maps.</a:t>
            </a:r>
            <a:endParaRPr b="1" sz="1000">
              <a:solidFill>
                <a:srgbClr val="3A6979"/>
              </a:solidFill>
              <a:latin typeface="Maven Pro"/>
              <a:ea typeface="Maven Pro"/>
              <a:cs typeface="Maven Pro"/>
              <a:sym typeface="Maven Pro"/>
            </a:endParaRPr>
          </a:p>
        </p:txBody>
      </p:sp>
      <p:sp>
        <p:nvSpPr>
          <p:cNvPr id="447" name="Google Shape;447;p27"/>
          <p:cNvSpPr/>
          <p:nvPr/>
        </p:nvSpPr>
        <p:spPr>
          <a:xfrm>
            <a:off x="142975" y="4006550"/>
            <a:ext cx="2088300" cy="261900"/>
          </a:xfrm>
          <a:prstGeom prst="rect">
            <a:avLst/>
          </a:prstGeom>
          <a:solidFill>
            <a:srgbClr val="3A69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aven Pro"/>
                <a:ea typeface="Maven Pro"/>
                <a:cs typeface="Maven Pro"/>
                <a:sym typeface="Maven Pro"/>
              </a:rPr>
              <a:t>Convolutional Layer</a:t>
            </a:r>
            <a:endParaRPr b="1" sz="1200">
              <a:solidFill>
                <a:schemeClr val="lt1"/>
              </a:solidFill>
              <a:latin typeface="Maven Pro"/>
              <a:ea typeface="Maven Pro"/>
              <a:cs typeface="Maven Pro"/>
              <a:sym typeface="Maven Pro"/>
            </a:endParaRPr>
          </a:p>
        </p:txBody>
      </p:sp>
      <p:sp>
        <p:nvSpPr>
          <p:cNvPr id="448" name="Google Shape;448;p27"/>
          <p:cNvSpPr/>
          <p:nvPr/>
        </p:nvSpPr>
        <p:spPr>
          <a:xfrm>
            <a:off x="2352775" y="4229626"/>
            <a:ext cx="2088300" cy="80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Clr>
                <a:srgbClr val="3A6979"/>
              </a:buClr>
              <a:buSzPts val="1000"/>
              <a:buFont typeface="Maven Pro"/>
              <a:buChar char="●"/>
            </a:pPr>
            <a:r>
              <a:rPr b="1" lang="en" sz="1000">
                <a:solidFill>
                  <a:srgbClr val="3A6979"/>
                </a:solidFill>
                <a:latin typeface="Maven Pro"/>
                <a:ea typeface="Maven Pro"/>
                <a:cs typeface="Maven Pro"/>
                <a:sym typeface="Maven Pro"/>
              </a:rPr>
              <a:t>Reduces dimensionality.</a:t>
            </a:r>
            <a:endParaRPr b="1" sz="1000">
              <a:solidFill>
                <a:srgbClr val="3A6979"/>
              </a:solidFill>
              <a:latin typeface="Maven Pro"/>
              <a:ea typeface="Maven Pro"/>
              <a:cs typeface="Maven Pro"/>
              <a:sym typeface="Maven Pro"/>
            </a:endParaRPr>
          </a:p>
          <a:p>
            <a:pPr indent="-292100" lvl="0" marL="457200" rtl="0" algn="l">
              <a:spcBef>
                <a:spcPts val="0"/>
              </a:spcBef>
              <a:spcAft>
                <a:spcPts val="0"/>
              </a:spcAft>
              <a:buClr>
                <a:srgbClr val="3A6979"/>
              </a:buClr>
              <a:buSzPts val="1000"/>
              <a:buFont typeface="Maven Pro"/>
              <a:buChar char="●"/>
            </a:pPr>
            <a:r>
              <a:rPr b="1" lang="en" sz="1000">
                <a:solidFill>
                  <a:srgbClr val="3A6979"/>
                </a:solidFill>
                <a:latin typeface="Maven Pro"/>
                <a:ea typeface="Maven Pro"/>
                <a:cs typeface="Maven Pro"/>
                <a:sym typeface="Maven Pro"/>
              </a:rPr>
              <a:t>Retains essential information.</a:t>
            </a:r>
            <a:endParaRPr b="1" sz="1000">
              <a:solidFill>
                <a:srgbClr val="3A6979"/>
              </a:solidFill>
              <a:latin typeface="Maven Pro"/>
              <a:ea typeface="Maven Pro"/>
              <a:cs typeface="Maven Pro"/>
              <a:sym typeface="Maven Pro"/>
            </a:endParaRPr>
          </a:p>
        </p:txBody>
      </p:sp>
      <p:sp>
        <p:nvSpPr>
          <p:cNvPr id="449" name="Google Shape;449;p27"/>
          <p:cNvSpPr/>
          <p:nvPr/>
        </p:nvSpPr>
        <p:spPr>
          <a:xfrm>
            <a:off x="2352775" y="4006550"/>
            <a:ext cx="2088300" cy="261900"/>
          </a:xfrm>
          <a:prstGeom prst="rect">
            <a:avLst/>
          </a:prstGeom>
          <a:solidFill>
            <a:srgbClr val="3A69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aven Pro"/>
                <a:ea typeface="Maven Pro"/>
                <a:cs typeface="Maven Pro"/>
                <a:sym typeface="Maven Pro"/>
              </a:rPr>
              <a:t>Pooling Layer</a:t>
            </a:r>
            <a:endParaRPr b="1" sz="1200">
              <a:solidFill>
                <a:schemeClr val="lt1"/>
              </a:solidFill>
              <a:latin typeface="Maven Pro"/>
              <a:ea typeface="Maven Pro"/>
              <a:cs typeface="Maven Pro"/>
              <a:sym typeface="Maven Pro"/>
            </a:endParaRPr>
          </a:p>
        </p:txBody>
      </p:sp>
      <p:sp>
        <p:nvSpPr>
          <p:cNvPr id="450" name="Google Shape;450;p27"/>
          <p:cNvSpPr/>
          <p:nvPr/>
        </p:nvSpPr>
        <p:spPr>
          <a:xfrm>
            <a:off x="4562575" y="4229674"/>
            <a:ext cx="2088300" cy="80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Clr>
                <a:srgbClr val="3A6979"/>
              </a:buClr>
              <a:buSzPts val="1000"/>
              <a:buFont typeface="Maven Pro"/>
              <a:buChar char="●"/>
            </a:pPr>
            <a:r>
              <a:rPr b="1" lang="en" sz="1000">
                <a:solidFill>
                  <a:srgbClr val="3A6979"/>
                </a:solidFill>
                <a:latin typeface="Maven Pro"/>
                <a:ea typeface="Maven Pro"/>
                <a:cs typeface="Maven Pro"/>
                <a:sym typeface="Maven Pro"/>
              </a:rPr>
              <a:t>Converts pooled features to vectors</a:t>
            </a:r>
            <a:endParaRPr b="1" sz="1000">
              <a:solidFill>
                <a:srgbClr val="3A6979"/>
              </a:solidFill>
              <a:latin typeface="Maven Pro"/>
              <a:ea typeface="Maven Pro"/>
              <a:cs typeface="Maven Pro"/>
              <a:sym typeface="Maven Pro"/>
            </a:endParaRPr>
          </a:p>
        </p:txBody>
      </p:sp>
      <p:sp>
        <p:nvSpPr>
          <p:cNvPr id="451" name="Google Shape;451;p27"/>
          <p:cNvSpPr/>
          <p:nvPr/>
        </p:nvSpPr>
        <p:spPr>
          <a:xfrm>
            <a:off x="4562575" y="4017425"/>
            <a:ext cx="2088300" cy="261900"/>
          </a:xfrm>
          <a:prstGeom prst="rect">
            <a:avLst/>
          </a:prstGeom>
          <a:solidFill>
            <a:srgbClr val="3A69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aven Pro"/>
                <a:ea typeface="Maven Pro"/>
                <a:cs typeface="Maven Pro"/>
                <a:sym typeface="Maven Pro"/>
              </a:rPr>
              <a:t>Flattening</a:t>
            </a:r>
            <a:endParaRPr b="1" sz="1200">
              <a:solidFill>
                <a:schemeClr val="lt1"/>
              </a:solidFill>
              <a:latin typeface="Maven Pro"/>
              <a:ea typeface="Maven Pro"/>
              <a:cs typeface="Maven Pro"/>
              <a:sym typeface="Maven Pro"/>
            </a:endParaRPr>
          </a:p>
        </p:txBody>
      </p:sp>
      <p:sp>
        <p:nvSpPr>
          <p:cNvPr id="452" name="Google Shape;452;p27"/>
          <p:cNvSpPr/>
          <p:nvPr/>
        </p:nvSpPr>
        <p:spPr>
          <a:xfrm>
            <a:off x="6772375" y="4240501"/>
            <a:ext cx="2088300" cy="80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Clr>
                <a:srgbClr val="3A6979"/>
              </a:buClr>
              <a:buSzPts val="1000"/>
              <a:buFont typeface="Maven Pro"/>
              <a:buChar char="●"/>
            </a:pPr>
            <a:r>
              <a:rPr b="1" lang="en" sz="1000">
                <a:solidFill>
                  <a:srgbClr val="3A6979"/>
                </a:solidFill>
                <a:latin typeface="Maven Pro"/>
                <a:ea typeface="Maven Pro"/>
                <a:cs typeface="Maven Pro"/>
                <a:sym typeface="Maven Pro"/>
              </a:rPr>
              <a:t>Learns to make predictions.</a:t>
            </a:r>
            <a:endParaRPr b="1" sz="1000">
              <a:solidFill>
                <a:srgbClr val="3A6979"/>
              </a:solidFill>
              <a:latin typeface="Maven Pro"/>
              <a:ea typeface="Maven Pro"/>
              <a:cs typeface="Maven Pro"/>
              <a:sym typeface="Maven Pro"/>
            </a:endParaRPr>
          </a:p>
          <a:p>
            <a:pPr indent="-292100" lvl="0" marL="457200" rtl="0" algn="l">
              <a:spcBef>
                <a:spcPts val="0"/>
              </a:spcBef>
              <a:spcAft>
                <a:spcPts val="0"/>
              </a:spcAft>
              <a:buClr>
                <a:srgbClr val="3A6979"/>
              </a:buClr>
              <a:buSzPts val="1000"/>
              <a:buFont typeface="Maven Pro"/>
              <a:buChar char="●"/>
            </a:pPr>
            <a:r>
              <a:rPr b="1" lang="en" sz="1000">
                <a:solidFill>
                  <a:srgbClr val="3A6979"/>
                </a:solidFill>
                <a:latin typeface="Maven Pro"/>
                <a:ea typeface="Maven Pro"/>
                <a:cs typeface="Maven Pro"/>
                <a:sym typeface="Maven Pro"/>
              </a:rPr>
              <a:t>Produces final output</a:t>
            </a:r>
            <a:endParaRPr b="1" sz="1000">
              <a:solidFill>
                <a:srgbClr val="3A6979"/>
              </a:solidFill>
              <a:latin typeface="Maven Pro"/>
              <a:ea typeface="Maven Pro"/>
              <a:cs typeface="Maven Pro"/>
              <a:sym typeface="Maven Pro"/>
            </a:endParaRPr>
          </a:p>
        </p:txBody>
      </p:sp>
      <p:sp>
        <p:nvSpPr>
          <p:cNvPr id="453" name="Google Shape;453;p27"/>
          <p:cNvSpPr/>
          <p:nvPr/>
        </p:nvSpPr>
        <p:spPr>
          <a:xfrm>
            <a:off x="6772375" y="4017425"/>
            <a:ext cx="2088300" cy="261900"/>
          </a:xfrm>
          <a:prstGeom prst="rect">
            <a:avLst/>
          </a:prstGeom>
          <a:solidFill>
            <a:srgbClr val="3A69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aven Pro"/>
                <a:ea typeface="Maven Pro"/>
                <a:cs typeface="Maven Pro"/>
                <a:sym typeface="Maven Pro"/>
              </a:rPr>
              <a:t>Fully Connected Layer</a:t>
            </a:r>
            <a:endParaRPr b="1" sz="1200">
              <a:solidFill>
                <a:schemeClr val="lt1"/>
              </a:solidFill>
              <a:latin typeface="Maven Pro"/>
              <a:ea typeface="Maven Pro"/>
              <a:cs typeface="Maven Pro"/>
              <a:sym typeface="Maven Pro"/>
            </a:endParaRPr>
          </a:p>
        </p:txBody>
      </p:sp>
      <p:sp>
        <p:nvSpPr>
          <p:cNvPr id="454" name="Google Shape;454;p27"/>
          <p:cNvSpPr txBox="1"/>
          <p:nvPr>
            <p:ph idx="1" type="body"/>
          </p:nvPr>
        </p:nvSpPr>
        <p:spPr>
          <a:xfrm>
            <a:off x="6377125" y="1387750"/>
            <a:ext cx="2648400" cy="24096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n" sz="1200">
                <a:solidFill>
                  <a:srgbClr val="155B54"/>
                </a:solidFill>
                <a:latin typeface="Maven Pro"/>
                <a:ea typeface="Maven Pro"/>
                <a:cs typeface="Maven Pro"/>
                <a:sym typeface="Maven Pro"/>
              </a:rPr>
              <a:t>Advantage: </a:t>
            </a:r>
            <a:r>
              <a:rPr lang="en" sz="1200">
                <a:solidFill>
                  <a:srgbClr val="155B54"/>
                </a:solidFill>
                <a:latin typeface="Maven Pro Medium"/>
                <a:ea typeface="Maven Pro Medium"/>
                <a:cs typeface="Maven Pro Medium"/>
                <a:sym typeface="Maven Pro Medium"/>
              </a:rPr>
              <a:t>Efficiently captures hierarchical features in images.</a:t>
            </a:r>
            <a:endParaRPr sz="1200">
              <a:solidFill>
                <a:srgbClr val="155B54"/>
              </a:solidFill>
              <a:latin typeface="Maven Pro Medium"/>
              <a:ea typeface="Maven Pro Medium"/>
              <a:cs typeface="Maven Pro Medium"/>
              <a:sym typeface="Maven Pro Medium"/>
            </a:endParaRPr>
          </a:p>
          <a:p>
            <a:pPr indent="0" lvl="0" marL="0" rtl="0" algn="l">
              <a:spcBef>
                <a:spcPts val="1500"/>
              </a:spcBef>
              <a:spcAft>
                <a:spcPts val="0"/>
              </a:spcAft>
              <a:buNone/>
            </a:pPr>
            <a:r>
              <a:rPr b="1" lang="en" sz="1200">
                <a:solidFill>
                  <a:srgbClr val="155B54"/>
                </a:solidFill>
                <a:latin typeface="Maven Pro"/>
                <a:ea typeface="Maven Pro"/>
                <a:cs typeface="Maven Pro"/>
                <a:sym typeface="Maven Pro"/>
              </a:rPr>
              <a:t>Applications: </a:t>
            </a:r>
            <a:r>
              <a:rPr lang="en" sz="1200">
                <a:solidFill>
                  <a:srgbClr val="155B54"/>
                </a:solidFill>
                <a:latin typeface="Maven Pro Medium"/>
                <a:ea typeface="Maven Pro Medium"/>
                <a:cs typeface="Maven Pro Medium"/>
                <a:sym typeface="Maven Pro Medium"/>
              </a:rPr>
              <a:t>Image classification, object detection, image segmentation.</a:t>
            </a:r>
            <a:endParaRPr sz="1200">
              <a:solidFill>
                <a:srgbClr val="155B54"/>
              </a:solidFill>
              <a:latin typeface="Maven Pro Medium"/>
              <a:ea typeface="Maven Pro Medium"/>
              <a:cs typeface="Maven Pro Medium"/>
              <a:sym typeface="Maven Pro Medium"/>
            </a:endParaRPr>
          </a:p>
          <a:p>
            <a:pPr indent="0" lvl="0" marL="0" rtl="0" algn="l">
              <a:spcBef>
                <a:spcPts val="1500"/>
              </a:spcBef>
              <a:spcAft>
                <a:spcPts val="0"/>
              </a:spcAft>
              <a:buNone/>
            </a:pPr>
            <a:r>
              <a:rPr b="1" lang="en" sz="1200">
                <a:solidFill>
                  <a:srgbClr val="155B54"/>
                </a:solidFill>
                <a:latin typeface="Maven Pro"/>
                <a:ea typeface="Maven Pro"/>
                <a:cs typeface="Maven Pro"/>
                <a:sym typeface="Maven Pro"/>
              </a:rPr>
              <a:t>Powerful for: </a:t>
            </a:r>
            <a:r>
              <a:rPr lang="en" sz="1200">
                <a:solidFill>
                  <a:srgbClr val="155B54"/>
                </a:solidFill>
                <a:latin typeface="Maven Pro Medium"/>
                <a:ea typeface="Maven Pro Medium"/>
                <a:cs typeface="Maven Pro Medium"/>
                <a:sym typeface="Maven Pro Medium"/>
              </a:rPr>
              <a:t>Tasks involving visual recognition.</a:t>
            </a:r>
            <a:endParaRPr>
              <a:solidFill>
                <a:srgbClr val="155B54"/>
              </a:solidFill>
              <a:latin typeface="Maven Pro Medium"/>
              <a:ea typeface="Maven Pro Medium"/>
              <a:cs typeface="Maven Pro Medium"/>
              <a:sym typeface="Maven Pr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8"/>
          <p:cNvSpPr txBox="1"/>
          <p:nvPr>
            <p:ph idx="1" type="body"/>
          </p:nvPr>
        </p:nvSpPr>
        <p:spPr>
          <a:xfrm>
            <a:off x="5504275" y="1311825"/>
            <a:ext cx="3349200" cy="36945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36521"/>
              </a:lnSpc>
              <a:spcBef>
                <a:spcPts val="1200"/>
              </a:spcBef>
              <a:spcAft>
                <a:spcPts val="0"/>
              </a:spcAft>
              <a:buClr>
                <a:srgbClr val="155B54"/>
              </a:buClr>
              <a:buSzPts val="1200"/>
              <a:buFont typeface="Maven Pro Medium"/>
              <a:buChar char="●"/>
            </a:pPr>
            <a:r>
              <a:rPr lang="en" sz="1200">
                <a:solidFill>
                  <a:srgbClr val="155B54"/>
                </a:solidFill>
                <a:latin typeface="Maven Pro Medium"/>
                <a:ea typeface="Maven Pro Medium"/>
                <a:cs typeface="Maven Pro Medium"/>
                <a:sym typeface="Maven Pro Medium"/>
              </a:rPr>
              <a:t>MobileNet was open-sourced by Google.</a:t>
            </a:r>
            <a:endParaRPr sz="1200">
              <a:solidFill>
                <a:srgbClr val="155B54"/>
              </a:solidFill>
              <a:latin typeface="Maven Pro Medium"/>
              <a:ea typeface="Maven Pro Medium"/>
              <a:cs typeface="Maven Pro Medium"/>
              <a:sym typeface="Maven Pro Medium"/>
            </a:endParaRPr>
          </a:p>
          <a:p>
            <a:pPr indent="-304800" lvl="0" marL="457200" rtl="0" algn="l">
              <a:lnSpc>
                <a:spcPct val="136521"/>
              </a:lnSpc>
              <a:spcBef>
                <a:spcPts val="0"/>
              </a:spcBef>
              <a:spcAft>
                <a:spcPts val="0"/>
              </a:spcAft>
              <a:buClr>
                <a:srgbClr val="155B54"/>
              </a:buClr>
              <a:buSzPts val="1200"/>
              <a:buFont typeface="Maven Pro Medium"/>
              <a:buChar char="●"/>
            </a:pPr>
            <a:r>
              <a:rPr lang="en" sz="1200">
                <a:solidFill>
                  <a:srgbClr val="155B54"/>
                </a:solidFill>
                <a:latin typeface="Maven Pro Medium"/>
                <a:ea typeface="Maven Pro Medium"/>
                <a:cs typeface="Maven Pro Medium"/>
                <a:sym typeface="Maven Pro Medium"/>
              </a:rPr>
              <a:t>MobileNet is a CNN architecture </a:t>
            </a:r>
            <a:endParaRPr sz="1200">
              <a:solidFill>
                <a:srgbClr val="155B54"/>
              </a:solidFill>
              <a:latin typeface="Maven Pro Medium"/>
              <a:ea typeface="Maven Pro Medium"/>
              <a:cs typeface="Maven Pro Medium"/>
              <a:sym typeface="Maven Pro Medium"/>
            </a:endParaRPr>
          </a:p>
          <a:p>
            <a:pPr indent="-304800" lvl="0" marL="457200" rtl="0" algn="l">
              <a:lnSpc>
                <a:spcPct val="136521"/>
              </a:lnSpc>
              <a:spcBef>
                <a:spcPts val="0"/>
              </a:spcBef>
              <a:spcAft>
                <a:spcPts val="0"/>
              </a:spcAft>
              <a:buClr>
                <a:srgbClr val="155B54"/>
              </a:buClr>
              <a:buSzPts val="1200"/>
              <a:buFont typeface="Maven Pro Medium"/>
              <a:buChar char="●"/>
            </a:pPr>
            <a:r>
              <a:rPr lang="en" sz="1200">
                <a:solidFill>
                  <a:srgbClr val="155B54"/>
                </a:solidFill>
                <a:latin typeface="Maven Pro Medium"/>
                <a:ea typeface="Maven Pro Medium"/>
                <a:cs typeface="Maven Pro Medium"/>
                <a:sym typeface="Maven Pro Medium"/>
              </a:rPr>
              <a:t>It makes use of a new kind of convolutional layers, known as Depthwise and Pointwise.</a:t>
            </a:r>
            <a:endParaRPr sz="1200">
              <a:solidFill>
                <a:srgbClr val="155B54"/>
              </a:solidFill>
              <a:latin typeface="Maven Pro Medium"/>
              <a:ea typeface="Maven Pro Medium"/>
              <a:cs typeface="Maven Pro Medium"/>
              <a:sym typeface="Maven Pro Medium"/>
            </a:endParaRPr>
          </a:p>
          <a:p>
            <a:pPr indent="-304800" lvl="0" marL="457200" rtl="0" algn="l">
              <a:lnSpc>
                <a:spcPct val="156521"/>
              </a:lnSpc>
              <a:spcBef>
                <a:spcPts val="0"/>
              </a:spcBef>
              <a:spcAft>
                <a:spcPts val="0"/>
              </a:spcAft>
              <a:buClr>
                <a:srgbClr val="155B54"/>
              </a:buClr>
              <a:buSzPts val="1200"/>
              <a:buFont typeface="Maven Pro Medium"/>
              <a:buChar char="●"/>
            </a:pPr>
            <a:r>
              <a:rPr lang="en" sz="1200">
                <a:solidFill>
                  <a:srgbClr val="155B54"/>
                </a:solidFill>
                <a:latin typeface="Maven Pro Medium"/>
                <a:ea typeface="Maven Pro Medium"/>
                <a:cs typeface="Maven Pro Medium"/>
                <a:sym typeface="Maven Pro Medium"/>
              </a:rPr>
              <a:t>Increases the efficiency of CNN to predict images.</a:t>
            </a:r>
            <a:endParaRPr sz="1200">
              <a:solidFill>
                <a:srgbClr val="155B54"/>
              </a:solidFill>
              <a:latin typeface="Maven Pro Medium"/>
              <a:ea typeface="Maven Pro Medium"/>
              <a:cs typeface="Maven Pro Medium"/>
              <a:sym typeface="Maven Pro Medium"/>
            </a:endParaRPr>
          </a:p>
          <a:p>
            <a:pPr indent="-304800" lvl="0" marL="457200" rtl="0" algn="l">
              <a:lnSpc>
                <a:spcPct val="156521"/>
              </a:lnSpc>
              <a:spcBef>
                <a:spcPts val="0"/>
              </a:spcBef>
              <a:spcAft>
                <a:spcPts val="0"/>
              </a:spcAft>
              <a:buClr>
                <a:srgbClr val="155B54"/>
              </a:buClr>
              <a:buSzPts val="1200"/>
              <a:buFont typeface="Maven Pro Medium"/>
              <a:buChar char="●"/>
            </a:pPr>
            <a:r>
              <a:rPr lang="en" sz="1200">
                <a:solidFill>
                  <a:srgbClr val="155B54"/>
                </a:solidFill>
                <a:latin typeface="Maven Pro Medium"/>
                <a:ea typeface="Maven Pro Medium"/>
                <a:cs typeface="Maven Pro Medium"/>
                <a:sym typeface="Maven Pro Medium"/>
              </a:rPr>
              <a:t>Hence, highly effective feature extractors for segmentation and object detection.</a:t>
            </a:r>
            <a:endParaRPr sz="1200">
              <a:solidFill>
                <a:srgbClr val="155B54"/>
              </a:solidFill>
              <a:latin typeface="Maven Pro Medium"/>
              <a:ea typeface="Maven Pro Medium"/>
              <a:cs typeface="Maven Pro Medium"/>
              <a:sym typeface="Maven Pro Medium"/>
            </a:endParaRPr>
          </a:p>
        </p:txBody>
      </p:sp>
      <p:sp>
        <p:nvSpPr>
          <p:cNvPr id="460" name="Google Shape;460;p28"/>
          <p:cNvSpPr txBox="1"/>
          <p:nvPr>
            <p:ph type="title"/>
          </p:nvPr>
        </p:nvSpPr>
        <p:spPr>
          <a:xfrm>
            <a:off x="1303800" y="750975"/>
            <a:ext cx="75282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What is MobileNet ?</a:t>
            </a:r>
            <a:endParaRPr>
              <a:solidFill>
                <a:srgbClr val="3A6979"/>
              </a:solidFill>
            </a:endParaRPr>
          </a:p>
        </p:txBody>
      </p:sp>
      <p:pic>
        <p:nvPicPr>
          <p:cNvPr id="461" name="Google Shape;461;p28"/>
          <p:cNvPicPr preferRelativeResize="0"/>
          <p:nvPr/>
        </p:nvPicPr>
        <p:blipFill>
          <a:blip r:embed="rId3">
            <a:alphaModFix/>
          </a:blip>
          <a:stretch>
            <a:fillRect/>
          </a:stretch>
        </p:blipFill>
        <p:spPr>
          <a:xfrm>
            <a:off x="145125" y="1341975"/>
            <a:ext cx="5199475" cy="2839430"/>
          </a:xfrm>
          <a:prstGeom prst="rect">
            <a:avLst/>
          </a:prstGeom>
          <a:noFill/>
          <a:ln>
            <a:noFill/>
          </a:ln>
        </p:spPr>
      </p:pic>
      <p:sp>
        <p:nvSpPr>
          <p:cNvPr id="462" name="Google Shape;462;p28"/>
          <p:cNvSpPr txBox="1"/>
          <p:nvPr/>
        </p:nvSpPr>
        <p:spPr>
          <a:xfrm>
            <a:off x="233125" y="4285175"/>
            <a:ext cx="230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24292F"/>
              </a:solidFill>
              <a:highlight>
                <a:srgbClr val="FFFFFF"/>
              </a:highlight>
            </a:endParaRPr>
          </a:p>
        </p:txBody>
      </p:sp>
      <p:sp>
        <p:nvSpPr>
          <p:cNvPr id="463" name="Google Shape;463;p28"/>
          <p:cNvSpPr txBox="1"/>
          <p:nvPr/>
        </p:nvSpPr>
        <p:spPr>
          <a:xfrm>
            <a:off x="2644625" y="4285175"/>
            <a:ext cx="230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a:p>
        </p:txBody>
      </p:sp>
      <p:sp>
        <p:nvSpPr>
          <p:cNvPr id="464" name="Google Shape;464;p28"/>
          <p:cNvSpPr/>
          <p:nvPr/>
        </p:nvSpPr>
        <p:spPr>
          <a:xfrm>
            <a:off x="499800" y="4207776"/>
            <a:ext cx="2088300" cy="80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A6979"/>
                </a:solidFill>
                <a:latin typeface="Maven Pro"/>
                <a:ea typeface="Maven Pro"/>
                <a:cs typeface="Maven Pro"/>
                <a:sym typeface="Maven Pro"/>
              </a:rPr>
              <a:t>(a) Traditional single 3×3</a:t>
            </a:r>
            <a:endParaRPr b="1" sz="1000">
              <a:solidFill>
                <a:srgbClr val="3A6979"/>
              </a:solidFill>
              <a:latin typeface="Maven Pro"/>
              <a:ea typeface="Maven Pro"/>
              <a:cs typeface="Maven Pro"/>
              <a:sym typeface="Maven Pro"/>
            </a:endParaRPr>
          </a:p>
          <a:p>
            <a:pPr indent="0" lvl="0" marL="0" rtl="0" algn="l">
              <a:spcBef>
                <a:spcPts val="0"/>
              </a:spcBef>
              <a:spcAft>
                <a:spcPts val="0"/>
              </a:spcAft>
              <a:buNone/>
            </a:pPr>
            <a:r>
              <a:rPr b="1" lang="en" sz="1000">
                <a:solidFill>
                  <a:srgbClr val="3A6979"/>
                </a:solidFill>
                <a:latin typeface="Maven Pro"/>
                <a:ea typeface="Maven Pro"/>
                <a:cs typeface="Maven Pro"/>
                <a:sym typeface="Maven Pro"/>
              </a:rPr>
              <a:t>convolution layer followed by the batch normalization and ReLU.</a:t>
            </a:r>
            <a:endParaRPr b="1" sz="1000">
              <a:solidFill>
                <a:srgbClr val="3A6979"/>
              </a:solidFill>
              <a:latin typeface="Maven Pro"/>
              <a:ea typeface="Maven Pro"/>
              <a:cs typeface="Maven Pro"/>
              <a:sym typeface="Maven Pro"/>
            </a:endParaRPr>
          </a:p>
        </p:txBody>
      </p:sp>
      <p:sp>
        <p:nvSpPr>
          <p:cNvPr id="465" name="Google Shape;465;p28"/>
          <p:cNvSpPr/>
          <p:nvPr/>
        </p:nvSpPr>
        <p:spPr>
          <a:xfrm>
            <a:off x="2751575" y="4207776"/>
            <a:ext cx="2088300" cy="80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A6979"/>
                </a:solidFill>
                <a:latin typeface="Maven Pro"/>
                <a:ea typeface="Maven Pro"/>
                <a:cs typeface="Maven Pro"/>
                <a:sym typeface="Maven Pro"/>
              </a:rPr>
              <a:t>(b) </a:t>
            </a:r>
            <a:r>
              <a:rPr b="1" lang="en" sz="1000">
                <a:solidFill>
                  <a:srgbClr val="3A6979"/>
                </a:solidFill>
                <a:latin typeface="Maven Pro"/>
                <a:ea typeface="Maven Pro"/>
                <a:cs typeface="Maven Pro"/>
                <a:sym typeface="Maven Pro"/>
              </a:rPr>
              <a:t>3×3 depth-wise conv and a </a:t>
            </a:r>
            <a:endParaRPr b="1" sz="1000">
              <a:solidFill>
                <a:srgbClr val="3A6979"/>
              </a:solidFill>
              <a:latin typeface="Maven Pro"/>
              <a:ea typeface="Maven Pro"/>
              <a:cs typeface="Maven Pro"/>
              <a:sym typeface="Maven Pro"/>
            </a:endParaRPr>
          </a:p>
          <a:p>
            <a:pPr indent="0" lvl="0" marL="0" rtl="0" algn="l">
              <a:spcBef>
                <a:spcPts val="0"/>
              </a:spcBef>
              <a:spcAft>
                <a:spcPts val="0"/>
              </a:spcAft>
              <a:buNone/>
            </a:pPr>
            <a:r>
              <a:rPr b="1" lang="en" sz="1000">
                <a:solidFill>
                  <a:srgbClr val="3A6979"/>
                </a:solidFill>
                <a:latin typeface="Maven Pro"/>
                <a:ea typeface="Maven Pro"/>
                <a:cs typeface="Maven Pro"/>
                <a:sym typeface="Maven Pro"/>
              </a:rPr>
              <a:t>1×1 pointwise conv followed by batch normalization and ReLU.</a:t>
            </a:r>
            <a:endParaRPr b="1" sz="1000">
              <a:solidFill>
                <a:srgbClr val="3A6979"/>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9"/>
          <p:cNvSpPr txBox="1"/>
          <p:nvPr>
            <p:ph idx="1" type="body"/>
          </p:nvPr>
        </p:nvSpPr>
        <p:spPr>
          <a:xfrm>
            <a:off x="596975" y="1674700"/>
            <a:ext cx="8158800" cy="2541600"/>
          </a:xfrm>
          <a:prstGeom prst="rect">
            <a:avLst/>
          </a:prstGeom>
        </p:spPr>
        <p:txBody>
          <a:bodyPr anchorCtr="0" anchor="t" bIns="91425" lIns="91425" spcFirstLastPara="1" rIns="91425" wrap="square" tIns="91425">
            <a:noAutofit/>
          </a:bodyPr>
          <a:lstStyle/>
          <a:p>
            <a:pPr indent="-327025" lvl="0" marL="457200" rtl="0" algn="l">
              <a:lnSpc>
                <a:spcPct val="156521"/>
              </a:lnSpc>
              <a:spcBef>
                <a:spcPts val="1200"/>
              </a:spcBef>
              <a:spcAft>
                <a:spcPts val="0"/>
              </a:spcAft>
              <a:buClr>
                <a:srgbClr val="155B54"/>
              </a:buClr>
              <a:buSzPts val="1550"/>
              <a:buFont typeface="Maven Pro Medium"/>
              <a:buChar char="●"/>
            </a:pPr>
            <a:r>
              <a:rPr lang="en" sz="1550">
                <a:solidFill>
                  <a:srgbClr val="155B54"/>
                </a:solidFill>
                <a:latin typeface="Maven Pro Medium"/>
                <a:ea typeface="Maven Pro Medium"/>
                <a:cs typeface="Maven Pro Medium"/>
                <a:sym typeface="Maven Pro Medium"/>
              </a:rPr>
              <a:t>MobileNets have higher classification accuracy.</a:t>
            </a:r>
            <a:endParaRPr sz="1550">
              <a:solidFill>
                <a:srgbClr val="155B54"/>
              </a:solidFill>
              <a:latin typeface="Maven Pro Medium"/>
              <a:ea typeface="Maven Pro Medium"/>
              <a:cs typeface="Maven Pro Medium"/>
              <a:sym typeface="Maven Pro Medium"/>
            </a:endParaRPr>
          </a:p>
          <a:p>
            <a:pPr indent="-327025" lvl="0" marL="457200" rtl="0" algn="l">
              <a:lnSpc>
                <a:spcPct val="156521"/>
              </a:lnSpc>
              <a:spcBef>
                <a:spcPts val="0"/>
              </a:spcBef>
              <a:spcAft>
                <a:spcPts val="0"/>
              </a:spcAft>
              <a:buClr>
                <a:srgbClr val="155B54"/>
              </a:buClr>
              <a:buSzPts val="1550"/>
              <a:buFont typeface="Maven Pro Medium"/>
              <a:buChar char="●"/>
            </a:pPr>
            <a:r>
              <a:rPr lang="en" sz="1550">
                <a:solidFill>
                  <a:srgbClr val="155B54"/>
                </a:solidFill>
                <a:latin typeface="Maven Pro Medium"/>
                <a:ea typeface="Maven Pro Medium"/>
                <a:cs typeface="Maven Pro Medium"/>
                <a:sym typeface="Maven Pro Medium"/>
              </a:rPr>
              <a:t>Lesser number of parameters.</a:t>
            </a:r>
            <a:endParaRPr sz="1550">
              <a:solidFill>
                <a:srgbClr val="155B54"/>
              </a:solidFill>
              <a:latin typeface="Maven Pro Medium"/>
              <a:ea typeface="Maven Pro Medium"/>
              <a:cs typeface="Maven Pro Medium"/>
              <a:sym typeface="Maven Pro Medium"/>
            </a:endParaRPr>
          </a:p>
          <a:p>
            <a:pPr indent="-327025" lvl="0" marL="457200" rtl="0" algn="l">
              <a:lnSpc>
                <a:spcPct val="156521"/>
              </a:lnSpc>
              <a:spcBef>
                <a:spcPts val="0"/>
              </a:spcBef>
              <a:spcAft>
                <a:spcPts val="0"/>
              </a:spcAft>
              <a:buClr>
                <a:srgbClr val="155B54"/>
              </a:buClr>
              <a:buSzPts val="1550"/>
              <a:buFont typeface="Maven Pro Medium"/>
              <a:buChar char="●"/>
            </a:pPr>
            <a:r>
              <a:rPr lang="en" sz="1550">
                <a:solidFill>
                  <a:srgbClr val="155B54"/>
                </a:solidFill>
                <a:latin typeface="Maven Pro Medium"/>
                <a:ea typeface="Maven Pro Medium"/>
                <a:cs typeface="Maven Pro Medium"/>
                <a:sym typeface="Maven Pro Medium"/>
              </a:rPr>
              <a:t>Reduces comparison and recognition time a lot, so it provides a better response in a very short time.</a:t>
            </a:r>
            <a:endParaRPr sz="1550">
              <a:solidFill>
                <a:srgbClr val="155B54"/>
              </a:solidFill>
              <a:latin typeface="Maven Pro Medium"/>
              <a:ea typeface="Maven Pro Medium"/>
              <a:cs typeface="Maven Pro Medium"/>
              <a:sym typeface="Maven Pro Medium"/>
            </a:endParaRPr>
          </a:p>
          <a:p>
            <a:pPr indent="-327025" lvl="0" marL="457200" rtl="0" algn="l">
              <a:lnSpc>
                <a:spcPct val="156521"/>
              </a:lnSpc>
              <a:spcBef>
                <a:spcPts val="0"/>
              </a:spcBef>
              <a:spcAft>
                <a:spcPts val="0"/>
              </a:spcAft>
              <a:buClr>
                <a:srgbClr val="155B54"/>
              </a:buClr>
              <a:buSzPts val="1550"/>
              <a:buFont typeface="Maven Pro Medium"/>
              <a:buChar char="●"/>
            </a:pPr>
            <a:r>
              <a:rPr lang="en" sz="1550">
                <a:solidFill>
                  <a:srgbClr val="155B54"/>
                </a:solidFill>
                <a:latin typeface="Maven Pro Medium"/>
                <a:ea typeface="Maven Pro Medium"/>
                <a:cs typeface="Maven Pro Medium"/>
                <a:sym typeface="Maven Pro Medium"/>
              </a:rPr>
              <a:t>Because of the small size of the model, these models are considered very useful to be implemented on mobile and embedded devices.</a:t>
            </a:r>
            <a:endParaRPr sz="1550">
              <a:solidFill>
                <a:srgbClr val="155B54"/>
              </a:solidFill>
              <a:latin typeface="Maven Pro Medium"/>
              <a:ea typeface="Maven Pro Medium"/>
              <a:cs typeface="Maven Pro Medium"/>
              <a:sym typeface="Maven Pro Medium"/>
            </a:endParaRPr>
          </a:p>
          <a:p>
            <a:pPr indent="0" lvl="0" marL="457200" rtl="0" algn="l">
              <a:lnSpc>
                <a:spcPct val="156521"/>
              </a:lnSpc>
              <a:spcBef>
                <a:spcPts val="1200"/>
              </a:spcBef>
              <a:spcAft>
                <a:spcPts val="0"/>
              </a:spcAft>
              <a:buNone/>
            </a:pPr>
            <a:r>
              <a:t/>
            </a:r>
            <a:endParaRPr sz="1550">
              <a:solidFill>
                <a:srgbClr val="155B54"/>
              </a:solidFill>
              <a:latin typeface="Maven Pro Medium"/>
              <a:ea typeface="Maven Pro Medium"/>
              <a:cs typeface="Maven Pro Medium"/>
              <a:sym typeface="Maven Pro Medium"/>
            </a:endParaRPr>
          </a:p>
          <a:p>
            <a:pPr indent="0" lvl="0" marL="0" rtl="0" algn="l">
              <a:lnSpc>
                <a:spcPct val="156521"/>
              </a:lnSpc>
              <a:spcBef>
                <a:spcPts val="1200"/>
              </a:spcBef>
              <a:spcAft>
                <a:spcPts val="0"/>
              </a:spcAft>
              <a:buNone/>
            </a:pPr>
            <a:r>
              <a:t/>
            </a:r>
            <a:endParaRPr sz="1550">
              <a:solidFill>
                <a:srgbClr val="155B54"/>
              </a:solidFill>
              <a:latin typeface="Maven Pro Medium"/>
              <a:ea typeface="Maven Pro Medium"/>
              <a:cs typeface="Maven Pro Medium"/>
              <a:sym typeface="Maven Pro Medium"/>
            </a:endParaRPr>
          </a:p>
          <a:p>
            <a:pPr indent="0" lvl="0" marL="0" rtl="0" algn="l">
              <a:spcBef>
                <a:spcPts val="1200"/>
              </a:spcBef>
              <a:spcAft>
                <a:spcPts val="1200"/>
              </a:spcAft>
              <a:buNone/>
            </a:pPr>
            <a:r>
              <a:t/>
            </a:r>
            <a:endParaRPr sz="1700">
              <a:solidFill>
                <a:srgbClr val="155B54"/>
              </a:solidFill>
              <a:latin typeface="Maven Pro Medium"/>
              <a:ea typeface="Maven Pro Medium"/>
              <a:cs typeface="Maven Pro Medium"/>
              <a:sym typeface="Maven Pro Medium"/>
            </a:endParaRPr>
          </a:p>
        </p:txBody>
      </p:sp>
      <p:sp>
        <p:nvSpPr>
          <p:cNvPr id="471" name="Google Shape;471;p29"/>
          <p:cNvSpPr txBox="1"/>
          <p:nvPr>
            <p:ph type="title"/>
          </p:nvPr>
        </p:nvSpPr>
        <p:spPr>
          <a:xfrm>
            <a:off x="1303800" y="750975"/>
            <a:ext cx="75282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Advantages of MobileNet over other networks</a:t>
            </a:r>
            <a:endParaRPr>
              <a:solidFill>
                <a:srgbClr val="3A697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30"/>
          <p:cNvPicPr preferRelativeResize="0"/>
          <p:nvPr/>
        </p:nvPicPr>
        <p:blipFill>
          <a:blip r:embed="rId3">
            <a:alphaModFix/>
          </a:blip>
          <a:stretch>
            <a:fillRect/>
          </a:stretch>
        </p:blipFill>
        <p:spPr>
          <a:xfrm>
            <a:off x="163950" y="1511150"/>
            <a:ext cx="4677650" cy="3501850"/>
          </a:xfrm>
          <a:prstGeom prst="rect">
            <a:avLst/>
          </a:prstGeom>
          <a:noFill/>
          <a:ln>
            <a:noFill/>
          </a:ln>
        </p:spPr>
      </p:pic>
      <p:sp>
        <p:nvSpPr>
          <p:cNvPr id="477" name="Google Shape;477;p30"/>
          <p:cNvSpPr txBox="1"/>
          <p:nvPr/>
        </p:nvSpPr>
        <p:spPr>
          <a:xfrm>
            <a:off x="7048825" y="1252275"/>
            <a:ext cx="1783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155B54"/>
                </a:solidFill>
                <a:latin typeface="Maven Pro"/>
                <a:ea typeface="Maven Pro"/>
                <a:cs typeface="Maven Pro"/>
                <a:sym typeface="Maven Pro"/>
              </a:rPr>
              <a:t>Precision: 68.42 %</a:t>
            </a:r>
            <a:endParaRPr b="1" sz="1300">
              <a:solidFill>
                <a:srgbClr val="155B54"/>
              </a:solidFill>
              <a:latin typeface="Maven Pro"/>
              <a:ea typeface="Maven Pro"/>
              <a:cs typeface="Maven Pro"/>
              <a:sym typeface="Maven Pro"/>
            </a:endParaRPr>
          </a:p>
          <a:p>
            <a:pPr indent="0" lvl="0" marL="0" rtl="0" algn="l">
              <a:spcBef>
                <a:spcPts val="0"/>
              </a:spcBef>
              <a:spcAft>
                <a:spcPts val="0"/>
              </a:spcAft>
              <a:buNone/>
            </a:pPr>
            <a:r>
              <a:rPr b="1" lang="en" sz="1300">
                <a:solidFill>
                  <a:srgbClr val="155B54"/>
                </a:solidFill>
                <a:latin typeface="Maven Pro"/>
                <a:ea typeface="Maven Pro"/>
                <a:cs typeface="Maven Pro"/>
                <a:sym typeface="Maven Pro"/>
              </a:rPr>
              <a:t>Recall: 52.00 %</a:t>
            </a:r>
            <a:endParaRPr b="1" sz="1300">
              <a:solidFill>
                <a:srgbClr val="155B54"/>
              </a:solidFill>
              <a:latin typeface="Maven Pro"/>
              <a:ea typeface="Maven Pro"/>
              <a:cs typeface="Maven Pro"/>
              <a:sym typeface="Maven Pro"/>
            </a:endParaRPr>
          </a:p>
          <a:p>
            <a:pPr indent="0" lvl="0" marL="0" rtl="0" algn="l">
              <a:spcBef>
                <a:spcPts val="0"/>
              </a:spcBef>
              <a:spcAft>
                <a:spcPts val="0"/>
              </a:spcAft>
              <a:buNone/>
            </a:pPr>
            <a:r>
              <a:rPr b="1" lang="en" sz="1300">
                <a:solidFill>
                  <a:srgbClr val="155B54"/>
                </a:solidFill>
                <a:latin typeface="Maven Pro"/>
                <a:ea typeface="Maven Pro"/>
                <a:cs typeface="Maven Pro"/>
                <a:sym typeface="Maven Pro"/>
              </a:rPr>
              <a:t>F1 Score: 59.09 %</a:t>
            </a:r>
            <a:endParaRPr b="1" sz="1300">
              <a:solidFill>
                <a:srgbClr val="155B54"/>
              </a:solidFill>
              <a:latin typeface="Maven Pro"/>
              <a:ea typeface="Maven Pro"/>
              <a:cs typeface="Maven Pro"/>
              <a:sym typeface="Maven Pro"/>
            </a:endParaRPr>
          </a:p>
        </p:txBody>
      </p:sp>
      <p:sp>
        <p:nvSpPr>
          <p:cNvPr id="478" name="Google Shape;478;p30"/>
          <p:cNvSpPr txBox="1"/>
          <p:nvPr>
            <p:ph type="title"/>
          </p:nvPr>
        </p:nvSpPr>
        <p:spPr>
          <a:xfrm>
            <a:off x="1151400" y="750975"/>
            <a:ext cx="59190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Analysis for Mobile Net</a:t>
            </a:r>
            <a:endParaRPr>
              <a:solidFill>
                <a:srgbClr val="3A6979"/>
              </a:solidFill>
            </a:endParaRPr>
          </a:p>
        </p:txBody>
      </p:sp>
      <p:pic>
        <p:nvPicPr>
          <p:cNvPr id="479" name="Google Shape;479;p30"/>
          <p:cNvPicPr preferRelativeResize="0"/>
          <p:nvPr/>
        </p:nvPicPr>
        <p:blipFill>
          <a:blip r:embed="rId4">
            <a:alphaModFix/>
          </a:blip>
          <a:stretch>
            <a:fillRect/>
          </a:stretch>
        </p:blipFill>
        <p:spPr>
          <a:xfrm>
            <a:off x="4993400" y="2056100"/>
            <a:ext cx="3707875" cy="28525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1"/>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What are we doing?</a:t>
            </a:r>
            <a:endParaRPr>
              <a:solidFill>
                <a:srgbClr val="3A6979"/>
              </a:solidFill>
            </a:endParaRPr>
          </a:p>
        </p:txBody>
      </p:sp>
      <p:sp>
        <p:nvSpPr>
          <p:cNvPr id="485" name="Google Shape;485;p31"/>
          <p:cNvSpPr/>
          <p:nvPr/>
        </p:nvSpPr>
        <p:spPr>
          <a:xfrm>
            <a:off x="5458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Exploratory Data Analysis</a:t>
            </a:r>
            <a:endParaRPr b="1">
              <a:solidFill>
                <a:schemeClr val="lt1"/>
              </a:solidFill>
              <a:latin typeface="Maven Pro"/>
              <a:ea typeface="Maven Pro"/>
              <a:cs typeface="Maven Pro"/>
              <a:sym typeface="Maven Pro"/>
            </a:endParaRPr>
          </a:p>
        </p:txBody>
      </p:sp>
      <p:sp>
        <p:nvSpPr>
          <p:cNvPr id="486" name="Google Shape;486;p31"/>
          <p:cNvSpPr/>
          <p:nvPr/>
        </p:nvSpPr>
        <p:spPr>
          <a:xfrm>
            <a:off x="26794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Convolutional Neural Network (CNN)</a:t>
            </a:r>
            <a:endParaRPr b="1">
              <a:solidFill>
                <a:schemeClr val="lt1"/>
              </a:solidFill>
              <a:latin typeface="Maven Pro"/>
              <a:ea typeface="Maven Pro"/>
              <a:cs typeface="Maven Pro"/>
              <a:sym typeface="Maven Pro"/>
            </a:endParaRPr>
          </a:p>
        </p:txBody>
      </p:sp>
      <p:sp>
        <p:nvSpPr>
          <p:cNvPr id="487" name="Google Shape;487;p31"/>
          <p:cNvSpPr/>
          <p:nvPr/>
        </p:nvSpPr>
        <p:spPr>
          <a:xfrm>
            <a:off x="22963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88" name="Google Shape;488;p31"/>
          <p:cNvSpPr/>
          <p:nvPr/>
        </p:nvSpPr>
        <p:spPr>
          <a:xfrm>
            <a:off x="4813075" y="2233875"/>
            <a:ext cx="1902900" cy="1185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55B54"/>
                </a:solidFill>
                <a:latin typeface="Maven Pro"/>
                <a:ea typeface="Maven Pro"/>
                <a:cs typeface="Maven Pro"/>
                <a:sym typeface="Maven Pro"/>
              </a:rPr>
              <a:t>Structural Similarity Index</a:t>
            </a:r>
            <a:endParaRPr b="1">
              <a:solidFill>
                <a:srgbClr val="155B54"/>
              </a:solidFill>
              <a:latin typeface="Maven Pro"/>
              <a:ea typeface="Maven Pro"/>
              <a:cs typeface="Maven Pro"/>
              <a:sym typeface="Maven Pro"/>
            </a:endParaRPr>
          </a:p>
          <a:p>
            <a:pPr indent="0" lvl="0" marL="0" rtl="0" algn="ctr">
              <a:spcBef>
                <a:spcPts val="0"/>
              </a:spcBef>
              <a:spcAft>
                <a:spcPts val="0"/>
              </a:spcAft>
              <a:buNone/>
            </a:pPr>
            <a:r>
              <a:rPr b="1" lang="en">
                <a:solidFill>
                  <a:srgbClr val="155B54"/>
                </a:solidFill>
                <a:latin typeface="Maven Pro"/>
                <a:ea typeface="Maven Pro"/>
                <a:cs typeface="Maven Pro"/>
                <a:sym typeface="Maven Pro"/>
              </a:rPr>
              <a:t>(SSIM)</a:t>
            </a:r>
            <a:endParaRPr b="1">
              <a:solidFill>
                <a:srgbClr val="155B54"/>
              </a:solidFill>
              <a:latin typeface="Maven Pro"/>
              <a:ea typeface="Maven Pro"/>
              <a:cs typeface="Maven Pro"/>
              <a:sym typeface="Maven Pro"/>
            </a:endParaRPr>
          </a:p>
        </p:txBody>
      </p:sp>
      <p:sp>
        <p:nvSpPr>
          <p:cNvPr id="489" name="Google Shape;489;p31"/>
          <p:cNvSpPr/>
          <p:nvPr/>
        </p:nvSpPr>
        <p:spPr>
          <a:xfrm>
            <a:off x="44299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90" name="Google Shape;490;p31"/>
          <p:cNvSpPr/>
          <p:nvPr/>
        </p:nvSpPr>
        <p:spPr>
          <a:xfrm>
            <a:off x="69466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Conclusion &amp; Future Scope</a:t>
            </a:r>
            <a:endParaRPr b="1">
              <a:solidFill>
                <a:schemeClr val="lt1"/>
              </a:solidFill>
              <a:latin typeface="Maven Pro"/>
              <a:ea typeface="Maven Pro"/>
              <a:cs typeface="Maven Pro"/>
              <a:sym typeface="Maven Pro"/>
            </a:endParaRPr>
          </a:p>
        </p:txBody>
      </p:sp>
      <p:sp>
        <p:nvSpPr>
          <p:cNvPr id="491" name="Google Shape;491;p31"/>
          <p:cNvSpPr/>
          <p:nvPr/>
        </p:nvSpPr>
        <p:spPr>
          <a:xfrm>
            <a:off x="65635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Introduction</a:t>
            </a:r>
            <a:endParaRPr>
              <a:solidFill>
                <a:srgbClr val="3A6979"/>
              </a:solidFill>
            </a:endParaRPr>
          </a:p>
        </p:txBody>
      </p:sp>
      <p:pic>
        <p:nvPicPr>
          <p:cNvPr id="285" name="Google Shape;285;p14"/>
          <p:cNvPicPr preferRelativeResize="0"/>
          <p:nvPr/>
        </p:nvPicPr>
        <p:blipFill rotWithShape="1">
          <a:blip r:embed="rId3">
            <a:alphaModFix/>
          </a:blip>
          <a:srcRect b="0" l="0" r="0" t="0"/>
          <a:stretch/>
        </p:blipFill>
        <p:spPr>
          <a:xfrm>
            <a:off x="4238800" y="1278025"/>
            <a:ext cx="4752800" cy="3236750"/>
          </a:xfrm>
          <a:prstGeom prst="rect">
            <a:avLst/>
          </a:prstGeom>
          <a:noFill/>
          <a:ln>
            <a:noFill/>
          </a:ln>
        </p:spPr>
      </p:pic>
      <p:sp>
        <p:nvSpPr>
          <p:cNvPr id="286" name="Google Shape;286;p14"/>
          <p:cNvSpPr txBox="1"/>
          <p:nvPr>
            <p:ph idx="1" type="body"/>
          </p:nvPr>
        </p:nvSpPr>
        <p:spPr>
          <a:xfrm>
            <a:off x="349650" y="1576375"/>
            <a:ext cx="3801000" cy="34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aven Pro"/>
                <a:ea typeface="Maven Pro"/>
                <a:cs typeface="Maven Pro"/>
                <a:sym typeface="Maven Pro"/>
              </a:rPr>
              <a:t>Embryos are selected for transfer on the basis of </a:t>
            </a:r>
            <a:r>
              <a:rPr b="1" lang="en" sz="1600">
                <a:latin typeface="Maven Pro"/>
                <a:ea typeface="Maven Pro"/>
                <a:cs typeface="Maven Pro"/>
                <a:sym typeface="Maven Pro"/>
              </a:rPr>
              <a:t>developmental rate and morphological features.</a:t>
            </a:r>
            <a:endParaRPr b="1" sz="1600">
              <a:latin typeface="Maven Pro"/>
              <a:ea typeface="Maven Pro"/>
              <a:cs typeface="Maven Pro"/>
              <a:sym typeface="Maven Pro"/>
            </a:endParaRPr>
          </a:p>
          <a:p>
            <a:pPr indent="0" lvl="0" marL="0" rtl="0" algn="l">
              <a:spcBef>
                <a:spcPts val="1200"/>
              </a:spcBef>
              <a:spcAft>
                <a:spcPts val="1200"/>
              </a:spcAft>
              <a:buNone/>
            </a:pPr>
            <a:r>
              <a:rPr lang="en" sz="1600">
                <a:latin typeface="Maven Pro"/>
                <a:ea typeface="Maven Pro"/>
                <a:cs typeface="Maven Pro"/>
                <a:sym typeface="Maven Pro"/>
              </a:rPr>
              <a:t>A good quality embryo</a:t>
            </a:r>
            <a:r>
              <a:rPr b="1" lang="en" sz="1600">
                <a:latin typeface="Maven Pro"/>
                <a:ea typeface="Maven Pro"/>
                <a:cs typeface="Maven Pro"/>
                <a:sym typeface="Maven Pro"/>
              </a:rPr>
              <a:t> increases chances of pregnancy rate</a:t>
            </a:r>
            <a:r>
              <a:rPr lang="en" sz="1600">
                <a:latin typeface="Maven Pro"/>
                <a:ea typeface="Maven Pro"/>
                <a:cs typeface="Maven Pro"/>
                <a:sym typeface="Maven Pro"/>
              </a:rPr>
              <a:t> and </a:t>
            </a:r>
            <a:r>
              <a:rPr b="1" lang="en" sz="1600">
                <a:latin typeface="Maven Pro"/>
                <a:ea typeface="Maven Pro"/>
                <a:cs typeface="Maven Pro"/>
                <a:sym typeface="Maven Pro"/>
              </a:rPr>
              <a:t>decreases number of embryo transfers</a:t>
            </a:r>
            <a:r>
              <a:rPr lang="en" sz="1600">
                <a:latin typeface="Maven Pro"/>
                <a:ea typeface="Maven Pro"/>
                <a:cs typeface="Maven Pro"/>
                <a:sym typeface="Maven Pro"/>
              </a:rPr>
              <a:t> hence, </a:t>
            </a:r>
            <a:r>
              <a:rPr b="1" lang="en" sz="1600">
                <a:latin typeface="Maven Pro"/>
                <a:ea typeface="Maven Pro"/>
                <a:cs typeface="Maven Pro"/>
                <a:sym typeface="Maven Pro"/>
              </a:rPr>
              <a:t>decreasing the cost of the IVF treatment.</a:t>
            </a:r>
            <a:endParaRPr b="1" sz="1600">
              <a:latin typeface="Maven Pro"/>
              <a:ea typeface="Maven Pro"/>
              <a:cs typeface="Maven Pro"/>
              <a:sym typeface="Maven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2"/>
          <p:cNvSpPr txBox="1"/>
          <p:nvPr/>
        </p:nvSpPr>
        <p:spPr>
          <a:xfrm>
            <a:off x="250200" y="1597875"/>
            <a:ext cx="4275600" cy="3417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155B54"/>
              </a:buClr>
              <a:buSzPts val="1500"/>
              <a:buFont typeface="Maven Pro SemiBold"/>
              <a:buChar char="●"/>
            </a:pPr>
            <a:r>
              <a:rPr lang="en" sz="1500">
                <a:solidFill>
                  <a:srgbClr val="155B54"/>
                </a:solidFill>
                <a:latin typeface="Maven Pro SemiBold"/>
                <a:ea typeface="Maven Pro SemiBold"/>
                <a:cs typeface="Maven Pro SemiBold"/>
                <a:sym typeface="Maven Pro SemiBold"/>
              </a:rPr>
              <a:t>The Structural Similarity Index (SSIM) is a metric used to quantify the similarity between two images.</a:t>
            </a:r>
            <a:endParaRPr sz="1500">
              <a:solidFill>
                <a:srgbClr val="155B54"/>
              </a:solidFill>
              <a:latin typeface="Maven Pro SemiBold"/>
              <a:ea typeface="Maven Pro SemiBold"/>
              <a:cs typeface="Maven Pro SemiBold"/>
              <a:sym typeface="Maven Pro SemiBold"/>
            </a:endParaRPr>
          </a:p>
          <a:p>
            <a:pPr indent="0" lvl="0" marL="457200" rtl="0" algn="l">
              <a:spcBef>
                <a:spcPts val="0"/>
              </a:spcBef>
              <a:spcAft>
                <a:spcPts val="0"/>
              </a:spcAft>
              <a:buNone/>
            </a:pPr>
            <a:r>
              <a:t/>
            </a:r>
            <a:endParaRPr sz="1500">
              <a:solidFill>
                <a:srgbClr val="155B54"/>
              </a:solidFill>
              <a:latin typeface="Maven Pro SemiBold"/>
              <a:ea typeface="Maven Pro SemiBold"/>
              <a:cs typeface="Maven Pro SemiBold"/>
              <a:sym typeface="Maven Pro SemiBold"/>
            </a:endParaRPr>
          </a:p>
          <a:p>
            <a:pPr indent="-323850" lvl="0" marL="457200" rtl="0" algn="l">
              <a:spcBef>
                <a:spcPts val="0"/>
              </a:spcBef>
              <a:spcAft>
                <a:spcPts val="0"/>
              </a:spcAft>
              <a:buClr>
                <a:srgbClr val="155B54"/>
              </a:buClr>
              <a:buSzPts val="1500"/>
              <a:buFont typeface="Maven Pro SemiBold"/>
              <a:buChar char="●"/>
            </a:pPr>
            <a:r>
              <a:rPr lang="en" sz="1500">
                <a:solidFill>
                  <a:srgbClr val="155B54"/>
                </a:solidFill>
                <a:latin typeface="Maven Pro SemiBold"/>
                <a:ea typeface="Maven Pro SemiBold"/>
                <a:cs typeface="Maven Pro SemiBold"/>
                <a:sym typeface="Maven Pro SemiBold"/>
              </a:rPr>
              <a:t>Key components of SSIM are Structure, Luminance and Contrast</a:t>
            </a:r>
            <a:endParaRPr sz="1500">
              <a:solidFill>
                <a:srgbClr val="155B54"/>
              </a:solidFill>
              <a:latin typeface="Maven Pro SemiBold"/>
              <a:ea typeface="Maven Pro SemiBold"/>
              <a:cs typeface="Maven Pro SemiBold"/>
              <a:sym typeface="Maven Pro SemiBold"/>
            </a:endParaRPr>
          </a:p>
          <a:p>
            <a:pPr indent="0" lvl="0" marL="457200" rtl="0" algn="l">
              <a:spcBef>
                <a:spcPts val="0"/>
              </a:spcBef>
              <a:spcAft>
                <a:spcPts val="0"/>
              </a:spcAft>
              <a:buNone/>
            </a:pPr>
            <a:r>
              <a:t/>
            </a:r>
            <a:endParaRPr sz="1500">
              <a:solidFill>
                <a:srgbClr val="155B54"/>
              </a:solidFill>
              <a:latin typeface="Maven Pro SemiBold"/>
              <a:ea typeface="Maven Pro SemiBold"/>
              <a:cs typeface="Maven Pro SemiBold"/>
              <a:sym typeface="Maven Pro SemiBold"/>
            </a:endParaRPr>
          </a:p>
          <a:p>
            <a:pPr indent="-323850" lvl="0" marL="457200" rtl="0" algn="l">
              <a:spcBef>
                <a:spcPts val="0"/>
              </a:spcBef>
              <a:spcAft>
                <a:spcPts val="0"/>
              </a:spcAft>
              <a:buClr>
                <a:srgbClr val="155B54"/>
              </a:buClr>
              <a:buSzPts val="1500"/>
              <a:buFont typeface="Maven Pro SemiBold"/>
              <a:buChar char="●"/>
            </a:pPr>
            <a:r>
              <a:rPr lang="en" sz="1500">
                <a:solidFill>
                  <a:srgbClr val="155B54"/>
                </a:solidFill>
                <a:latin typeface="Maven Pro SemiBold"/>
                <a:ea typeface="Maven Pro SemiBold"/>
                <a:cs typeface="Maven Pro SemiBold"/>
                <a:sym typeface="Maven Pro SemiBold"/>
              </a:rPr>
              <a:t>The SSIM predicts image quality based on an initial uncompressed or distortion-free image as reference. It tells us how far away an image is from its original reference image more aligned with the human perceptual system. </a:t>
            </a:r>
            <a:endParaRPr sz="1500">
              <a:solidFill>
                <a:srgbClr val="155B54"/>
              </a:solidFill>
              <a:latin typeface="Maven Pro SemiBold"/>
              <a:ea typeface="Maven Pro SemiBold"/>
              <a:cs typeface="Maven Pro SemiBold"/>
              <a:sym typeface="Maven Pro SemiBold"/>
            </a:endParaRPr>
          </a:p>
        </p:txBody>
      </p:sp>
      <p:sp>
        <p:nvSpPr>
          <p:cNvPr id="497" name="Google Shape;497;p32"/>
          <p:cNvSpPr txBox="1"/>
          <p:nvPr>
            <p:ph type="title"/>
          </p:nvPr>
        </p:nvSpPr>
        <p:spPr>
          <a:xfrm>
            <a:off x="1303800" y="750975"/>
            <a:ext cx="53208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Structural Similarity Index (SSIM)</a:t>
            </a:r>
            <a:endParaRPr>
              <a:solidFill>
                <a:srgbClr val="3A6979"/>
              </a:solidFill>
            </a:endParaRPr>
          </a:p>
        </p:txBody>
      </p:sp>
      <p:pic>
        <p:nvPicPr>
          <p:cNvPr id="498" name="Google Shape;498;p32"/>
          <p:cNvPicPr preferRelativeResize="0"/>
          <p:nvPr/>
        </p:nvPicPr>
        <p:blipFill>
          <a:blip r:embed="rId3">
            <a:alphaModFix/>
          </a:blip>
          <a:stretch>
            <a:fillRect/>
          </a:stretch>
        </p:blipFill>
        <p:spPr>
          <a:xfrm>
            <a:off x="4602000" y="2159225"/>
            <a:ext cx="4389600" cy="2484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pSp>
        <p:nvGrpSpPr>
          <p:cNvPr id="503" name="Google Shape;503;p33"/>
          <p:cNvGrpSpPr/>
          <p:nvPr/>
        </p:nvGrpSpPr>
        <p:grpSpPr>
          <a:xfrm>
            <a:off x="4423237" y="1342036"/>
            <a:ext cx="1505448" cy="1228090"/>
            <a:chOff x="4303290" y="1676962"/>
            <a:chExt cx="1854000" cy="1854000"/>
          </a:xfrm>
        </p:grpSpPr>
        <p:sp>
          <p:nvSpPr>
            <p:cNvPr id="504" name="Google Shape;504;p33"/>
            <p:cNvSpPr/>
            <p:nvPr/>
          </p:nvSpPr>
          <p:spPr>
            <a:xfrm>
              <a:off x="4303290" y="1676962"/>
              <a:ext cx="1854000" cy="1854000"/>
            </a:xfrm>
            <a:prstGeom prst="ellipse">
              <a:avLst/>
            </a:prstGeom>
            <a:solidFill>
              <a:srgbClr val="0E9453"/>
            </a:solidFill>
            <a:ln cap="flat" cmpd="sng" w="28575">
              <a:solidFill>
                <a:srgbClr val="65F0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txBox="1"/>
            <p:nvPr/>
          </p:nvSpPr>
          <p:spPr>
            <a:xfrm>
              <a:off x="4692679" y="2343240"/>
              <a:ext cx="1075200" cy="5214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900">
                  <a:solidFill>
                    <a:srgbClr val="FFFFFF"/>
                  </a:solidFill>
                  <a:latin typeface="Maven Pro"/>
                  <a:ea typeface="Maven Pro"/>
                  <a:cs typeface="Maven Pro"/>
                  <a:sym typeface="Maven Pro"/>
                </a:rPr>
                <a:t>MSE</a:t>
              </a:r>
              <a:endParaRPr b="1" sz="1900">
                <a:solidFill>
                  <a:srgbClr val="FFFFFF"/>
                </a:solidFill>
                <a:latin typeface="Maven Pro"/>
                <a:ea typeface="Maven Pro"/>
                <a:cs typeface="Maven Pro"/>
                <a:sym typeface="Maven Pro"/>
              </a:endParaRPr>
            </a:p>
          </p:txBody>
        </p:sp>
      </p:grpSp>
      <p:grpSp>
        <p:nvGrpSpPr>
          <p:cNvPr id="506" name="Google Shape;506;p33"/>
          <p:cNvGrpSpPr/>
          <p:nvPr/>
        </p:nvGrpSpPr>
        <p:grpSpPr>
          <a:xfrm>
            <a:off x="2986607" y="1342036"/>
            <a:ext cx="1505448" cy="1228090"/>
            <a:chOff x="2986712" y="1676962"/>
            <a:chExt cx="1854000" cy="1854000"/>
          </a:xfrm>
        </p:grpSpPr>
        <p:sp>
          <p:nvSpPr>
            <p:cNvPr id="507" name="Google Shape;507;p33"/>
            <p:cNvSpPr/>
            <p:nvPr/>
          </p:nvSpPr>
          <p:spPr>
            <a:xfrm>
              <a:off x="2986712" y="1676962"/>
              <a:ext cx="1854000" cy="1854000"/>
            </a:xfrm>
            <a:prstGeom prst="ellipse">
              <a:avLst/>
            </a:prstGeom>
            <a:solidFill>
              <a:srgbClr val="155B54"/>
            </a:solidFill>
            <a:ln cap="flat" cmpd="sng" w="28575">
              <a:solidFill>
                <a:srgbClr val="65F0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txBox="1"/>
            <p:nvPr/>
          </p:nvSpPr>
          <p:spPr>
            <a:xfrm>
              <a:off x="3465176" y="2343240"/>
              <a:ext cx="1075200" cy="521400"/>
            </a:xfrm>
            <a:prstGeom prst="rect">
              <a:avLst/>
            </a:prstGeom>
            <a:solidFill>
              <a:srgbClr val="155B5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FFFFFF"/>
                  </a:solidFill>
                  <a:latin typeface="Maven Pro"/>
                  <a:ea typeface="Maven Pro"/>
                  <a:cs typeface="Maven Pro"/>
                  <a:sym typeface="Maven Pro"/>
                </a:rPr>
                <a:t>SSIM</a:t>
              </a:r>
              <a:endParaRPr b="1" sz="1900">
                <a:solidFill>
                  <a:srgbClr val="FFFFFF"/>
                </a:solidFill>
                <a:latin typeface="Maven Pro"/>
                <a:ea typeface="Maven Pro"/>
                <a:cs typeface="Maven Pro"/>
                <a:sym typeface="Maven Pro"/>
              </a:endParaRPr>
            </a:p>
          </p:txBody>
        </p:sp>
      </p:grpSp>
      <p:sp>
        <p:nvSpPr>
          <p:cNvPr id="509" name="Google Shape;509;p33"/>
          <p:cNvSpPr/>
          <p:nvPr/>
        </p:nvSpPr>
        <p:spPr>
          <a:xfrm rot="-5400000">
            <a:off x="4456531" y="1370000"/>
            <a:ext cx="2399700" cy="3933600"/>
          </a:xfrm>
          <a:prstGeom prst="rightArrowCallout">
            <a:avLst>
              <a:gd fmla="val 9283" name="adj1"/>
              <a:gd fmla="val 13570" name="adj2"/>
              <a:gd fmla="val 16082" name="adj3"/>
              <a:gd fmla="val 81236" name="adj4"/>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33"/>
          <p:cNvGrpSpPr/>
          <p:nvPr/>
        </p:nvGrpSpPr>
        <p:grpSpPr>
          <a:xfrm>
            <a:off x="984897" y="2136950"/>
            <a:ext cx="4501606" cy="2399700"/>
            <a:chOff x="548400" y="1146350"/>
            <a:chExt cx="4653785" cy="2399700"/>
          </a:xfrm>
        </p:grpSpPr>
        <p:sp>
          <p:nvSpPr>
            <p:cNvPr id="511" name="Google Shape;511;p33"/>
            <p:cNvSpPr/>
            <p:nvPr/>
          </p:nvSpPr>
          <p:spPr>
            <a:xfrm rot="-5400000">
              <a:off x="1842485" y="186350"/>
              <a:ext cx="2399700" cy="4319700"/>
            </a:xfrm>
            <a:prstGeom prst="rightArrowCallout">
              <a:avLst>
                <a:gd fmla="val 9283" name="adj1"/>
                <a:gd fmla="val 13570" name="adj2"/>
                <a:gd fmla="val 16082" name="adj3"/>
                <a:gd fmla="val 81236" name="adj4"/>
              </a:avLst>
            </a:prstGeom>
            <a:solidFill>
              <a:srgbClr val="65F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flipH="1">
              <a:off x="548400" y="1686400"/>
              <a:ext cx="3933600" cy="1769700"/>
            </a:xfrm>
            <a:prstGeom prst="snip1Rect">
              <a:avLst>
                <a:gd fmla="val 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txBox="1"/>
            <p:nvPr/>
          </p:nvSpPr>
          <p:spPr>
            <a:xfrm>
              <a:off x="566288" y="1665375"/>
              <a:ext cx="3933600" cy="1769700"/>
            </a:xfrm>
            <a:prstGeom prst="rect">
              <a:avLst/>
            </a:prstGeom>
            <a:solidFill>
              <a:srgbClr val="155B54"/>
            </a:solidFill>
            <a:ln>
              <a:noFill/>
            </a:ln>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rgbClr val="FFFFFF"/>
                </a:buClr>
                <a:buSzPts val="1100"/>
                <a:buFont typeface="Roboto"/>
                <a:buChar char="●"/>
              </a:pPr>
              <a:r>
                <a:rPr b="1" lang="en" sz="1100">
                  <a:solidFill>
                    <a:srgbClr val="FFFFFF"/>
                  </a:solidFill>
                  <a:latin typeface="Roboto"/>
                  <a:ea typeface="Roboto"/>
                  <a:cs typeface="Roboto"/>
                  <a:sym typeface="Roboto"/>
                </a:rPr>
                <a:t>SSIM looks for similarities within pixels.</a:t>
              </a:r>
              <a:endParaRPr b="1" sz="1100">
                <a:solidFill>
                  <a:srgbClr val="FFFFFF"/>
                </a:solidFill>
                <a:latin typeface="Roboto"/>
                <a:ea typeface="Roboto"/>
                <a:cs typeface="Roboto"/>
                <a:sym typeface="Roboto"/>
              </a:endParaRPr>
            </a:p>
            <a:p>
              <a:pPr indent="-298450" lvl="0" marL="457200" marR="0" rtl="0" algn="l">
                <a:lnSpc>
                  <a:spcPct val="115000"/>
                </a:lnSpc>
                <a:spcBef>
                  <a:spcPts val="0"/>
                </a:spcBef>
                <a:spcAft>
                  <a:spcPts val="0"/>
                </a:spcAft>
                <a:buClr>
                  <a:srgbClr val="FFFFFF"/>
                </a:buClr>
                <a:buSzPts val="1100"/>
                <a:buFont typeface="Roboto"/>
                <a:buChar char="●"/>
              </a:pPr>
              <a:r>
                <a:rPr b="1" lang="en" sz="1100">
                  <a:solidFill>
                    <a:srgbClr val="FFFFFF"/>
                  </a:solidFill>
                  <a:latin typeface="Roboto"/>
                  <a:ea typeface="Roboto"/>
                  <a:cs typeface="Roboto"/>
                  <a:sym typeface="Roboto"/>
                </a:rPr>
                <a:t>Loss is between 0 and 1</a:t>
              </a:r>
              <a:endParaRPr b="1" sz="1100">
                <a:solidFill>
                  <a:srgbClr val="FFFFFF"/>
                </a:solidFill>
                <a:latin typeface="Roboto"/>
                <a:ea typeface="Roboto"/>
                <a:cs typeface="Roboto"/>
                <a:sym typeface="Roboto"/>
              </a:endParaRPr>
            </a:p>
            <a:p>
              <a:pPr indent="-298450" lvl="0" marL="457200" marR="0" rtl="0" algn="l">
                <a:lnSpc>
                  <a:spcPct val="115000"/>
                </a:lnSpc>
                <a:spcBef>
                  <a:spcPts val="0"/>
                </a:spcBef>
                <a:spcAft>
                  <a:spcPts val="0"/>
                </a:spcAft>
                <a:buClr>
                  <a:srgbClr val="FFFFFF"/>
                </a:buClr>
                <a:buSzPts val="1100"/>
                <a:buFont typeface="Roboto"/>
                <a:buChar char="●"/>
              </a:pPr>
              <a:r>
                <a:rPr b="1" lang="en" sz="1100">
                  <a:solidFill>
                    <a:srgbClr val="FFFFFF"/>
                  </a:solidFill>
                  <a:latin typeface="Roboto"/>
                  <a:ea typeface="Roboto"/>
                  <a:cs typeface="Roboto"/>
                  <a:sym typeface="Roboto"/>
                </a:rPr>
                <a:t>A score of 1 on SSIM means the images are very similar while a score of 0 means they are very different.</a:t>
              </a:r>
              <a:endParaRPr b="1" sz="1100">
                <a:solidFill>
                  <a:srgbClr val="FFFFFF"/>
                </a:solidFill>
                <a:latin typeface="Roboto"/>
                <a:ea typeface="Roboto"/>
                <a:cs typeface="Roboto"/>
                <a:sym typeface="Roboto"/>
              </a:endParaRPr>
            </a:p>
          </p:txBody>
        </p:sp>
      </p:grpSp>
      <p:sp>
        <p:nvSpPr>
          <p:cNvPr id="514" name="Google Shape;514;p33"/>
          <p:cNvSpPr txBox="1"/>
          <p:nvPr/>
        </p:nvSpPr>
        <p:spPr>
          <a:xfrm>
            <a:off x="4931275" y="2571750"/>
            <a:ext cx="3498300" cy="1958700"/>
          </a:xfrm>
          <a:prstGeom prst="rect">
            <a:avLst/>
          </a:prstGeom>
          <a:solidFill>
            <a:srgbClr val="0B7140"/>
          </a:solid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Font typeface="Roboto"/>
              <a:buChar char="●"/>
            </a:pPr>
            <a:r>
              <a:rPr b="1" lang="en" sz="1100">
                <a:solidFill>
                  <a:srgbClr val="FFFFFF"/>
                </a:solidFill>
                <a:latin typeface="Roboto"/>
                <a:ea typeface="Roboto"/>
                <a:cs typeface="Roboto"/>
                <a:sym typeface="Roboto"/>
              </a:rPr>
              <a:t>Calculates MSE between each pixel for two images</a:t>
            </a:r>
            <a:endParaRPr b="1"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b="1" lang="en" sz="1100">
                <a:solidFill>
                  <a:srgbClr val="FFFFFF"/>
                </a:solidFill>
                <a:latin typeface="Roboto"/>
                <a:ea typeface="Roboto"/>
                <a:cs typeface="Roboto"/>
                <a:sym typeface="Roboto"/>
              </a:rPr>
              <a:t>MSE tends to have arbitrarily high numbers, making it harder to standardize</a:t>
            </a:r>
            <a:endParaRPr b="1"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b="1" lang="en" sz="1100">
                <a:solidFill>
                  <a:srgbClr val="FFFFFF"/>
                </a:solidFill>
                <a:latin typeface="Roboto"/>
                <a:ea typeface="Roboto"/>
                <a:cs typeface="Roboto"/>
                <a:sym typeface="Roboto"/>
              </a:rPr>
              <a:t>A higher MSE generally indicates lesser similarity but if the MSE between picture sets differs randomly, it will be harder to tell anything. </a:t>
            </a:r>
            <a:endParaRPr b="1" sz="1100">
              <a:solidFill>
                <a:srgbClr val="FFFFFF"/>
              </a:solidFill>
              <a:latin typeface="Roboto"/>
              <a:ea typeface="Roboto"/>
              <a:cs typeface="Roboto"/>
              <a:sym typeface="Roboto"/>
            </a:endParaRPr>
          </a:p>
        </p:txBody>
      </p:sp>
      <p:sp>
        <p:nvSpPr>
          <p:cNvPr id="515" name="Google Shape;515;p33"/>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SSIM vs MSE</a:t>
            </a:r>
            <a:endParaRPr>
              <a:solidFill>
                <a:srgbClr val="3A697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4"/>
          <p:cNvSpPr txBox="1"/>
          <p:nvPr>
            <p:ph type="title"/>
          </p:nvPr>
        </p:nvSpPr>
        <p:spPr>
          <a:xfrm>
            <a:off x="1303800" y="750975"/>
            <a:ext cx="53208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Structural Similarity Index (SSIM)</a:t>
            </a:r>
            <a:endParaRPr>
              <a:solidFill>
                <a:srgbClr val="3A6979"/>
              </a:solidFill>
            </a:endParaRPr>
          </a:p>
        </p:txBody>
      </p:sp>
      <p:grpSp>
        <p:nvGrpSpPr>
          <p:cNvPr id="521" name="Google Shape;521;p34"/>
          <p:cNvGrpSpPr/>
          <p:nvPr/>
        </p:nvGrpSpPr>
        <p:grpSpPr>
          <a:xfrm>
            <a:off x="1066800" y="1570970"/>
            <a:ext cx="2581640" cy="3479005"/>
            <a:chOff x="0" y="1189989"/>
            <a:chExt cx="2726700" cy="3482836"/>
          </a:xfrm>
        </p:grpSpPr>
        <p:sp>
          <p:nvSpPr>
            <p:cNvPr id="522" name="Google Shape;522;p34"/>
            <p:cNvSpPr/>
            <p:nvPr/>
          </p:nvSpPr>
          <p:spPr>
            <a:xfrm>
              <a:off x="0" y="1189989"/>
              <a:ext cx="2726700" cy="669000"/>
            </a:xfrm>
            <a:prstGeom prst="homePlate">
              <a:avLst>
                <a:gd fmla="val 50000" name="adj"/>
              </a:avLst>
            </a:prstGeom>
            <a:solidFill>
              <a:srgbClr val="0856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Maven Pro Medium"/>
                  <a:ea typeface="Maven Pro Medium"/>
                  <a:cs typeface="Maven Pro Medium"/>
                  <a:sym typeface="Maven Pro Medium"/>
                </a:rPr>
                <a:t>Train Test Split</a:t>
              </a:r>
              <a:endParaRPr sz="1300">
                <a:solidFill>
                  <a:srgbClr val="FFFFFF"/>
                </a:solidFill>
                <a:latin typeface="Maven Pro Medium"/>
                <a:ea typeface="Maven Pro Medium"/>
                <a:cs typeface="Maven Pro Medium"/>
                <a:sym typeface="Maven Pro Medium"/>
              </a:endParaRPr>
            </a:p>
          </p:txBody>
        </p:sp>
        <p:sp>
          <p:nvSpPr>
            <p:cNvPr id="523" name="Google Shape;523;p34"/>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Maven Pro Medium"/>
                  <a:ea typeface="Maven Pro Medium"/>
                  <a:cs typeface="Maven Pro Medium"/>
                  <a:sym typeface="Maven Pro Medium"/>
                </a:rPr>
                <a:t>Split the data into Training and Validation set with a split of 75 % training and 25% test</a:t>
              </a:r>
              <a:endParaRPr sz="1300">
                <a:latin typeface="Maven Pro Medium"/>
                <a:ea typeface="Maven Pro Medium"/>
                <a:cs typeface="Maven Pro Medium"/>
                <a:sym typeface="Maven Pro Medium"/>
              </a:endParaRPr>
            </a:p>
          </p:txBody>
        </p:sp>
      </p:grpSp>
      <p:grpSp>
        <p:nvGrpSpPr>
          <p:cNvPr id="524" name="Google Shape;524;p34"/>
          <p:cNvGrpSpPr/>
          <p:nvPr/>
        </p:nvGrpSpPr>
        <p:grpSpPr>
          <a:xfrm>
            <a:off x="3362211" y="1570756"/>
            <a:ext cx="2406103" cy="3479217"/>
            <a:chOff x="2263425" y="1189775"/>
            <a:chExt cx="2541300" cy="3483048"/>
          </a:xfrm>
        </p:grpSpPr>
        <p:sp>
          <p:nvSpPr>
            <p:cNvPr id="525" name="Google Shape;525;p34"/>
            <p:cNvSpPr/>
            <p:nvPr/>
          </p:nvSpPr>
          <p:spPr>
            <a:xfrm>
              <a:off x="2263425" y="1189775"/>
              <a:ext cx="2541300" cy="669000"/>
            </a:xfrm>
            <a:prstGeom prst="chevron">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Maven Pro Medium"/>
                  <a:ea typeface="Maven Pro Medium"/>
                  <a:cs typeface="Maven Pro Medium"/>
                  <a:sym typeface="Maven Pro Medium"/>
                </a:rPr>
                <a:t>Pre-processing</a:t>
              </a:r>
              <a:endParaRPr sz="1300">
                <a:solidFill>
                  <a:srgbClr val="FFFFFF"/>
                </a:solidFill>
                <a:latin typeface="Maven Pro Medium"/>
                <a:ea typeface="Maven Pro Medium"/>
                <a:cs typeface="Maven Pro Medium"/>
                <a:sym typeface="Maven Pro Medium"/>
              </a:endParaRPr>
            </a:p>
          </p:txBody>
        </p:sp>
        <p:sp>
          <p:nvSpPr>
            <p:cNvPr id="526" name="Google Shape;526;p34"/>
            <p:cNvSpPr txBox="1"/>
            <p:nvPr/>
          </p:nvSpPr>
          <p:spPr>
            <a:xfrm>
              <a:off x="2512199" y="2057123"/>
              <a:ext cx="1738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Maven Pro Medium"/>
                  <a:ea typeface="Maven Pro Medium"/>
                  <a:cs typeface="Maven Pro Medium"/>
                  <a:sym typeface="Maven Pro Medium"/>
                </a:rPr>
                <a:t>Augmented the images</a:t>
              </a:r>
              <a:endParaRPr sz="1300">
                <a:latin typeface="Maven Pro Medium"/>
                <a:ea typeface="Maven Pro Medium"/>
                <a:cs typeface="Maven Pro Medium"/>
                <a:sym typeface="Maven Pro Medium"/>
              </a:endParaRPr>
            </a:p>
            <a:p>
              <a:pPr indent="0" lvl="0" marL="0" rtl="0" algn="l">
                <a:lnSpc>
                  <a:spcPct val="115000"/>
                </a:lnSpc>
                <a:spcBef>
                  <a:spcPts val="0"/>
                </a:spcBef>
                <a:spcAft>
                  <a:spcPts val="0"/>
                </a:spcAft>
                <a:buNone/>
              </a:pPr>
              <a:r>
                <a:t/>
              </a:r>
              <a:endParaRPr sz="1300">
                <a:latin typeface="Maven Pro Medium"/>
                <a:ea typeface="Maven Pro Medium"/>
                <a:cs typeface="Maven Pro Medium"/>
                <a:sym typeface="Maven Pro Medium"/>
              </a:endParaRPr>
            </a:p>
            <a:p>
              <a:pPr indent="0" lvl="0" marL="0" rtl="0" algn="l">
                <a:lnSpc>
                  <a:spcPct val="115000"/>
                </a:lnSpc>
                <a:spcBef>
                  <a:spcPts val="0"/>
                </a:spcBef>
                <a:spcAft>
                  <a:spcPts val="0"/>
                </a:spcAft>
                <a:buNone/>
              </a:pPr>
              <a:r>
                <a:rPr lang="en" sz="1300">
                  <a:latin typeface="Maven Pro Medium"/>
                  <a:ea typeface="Maven Pro Medium"/>
                  <a:cs typeface="Maven Pro Medium"/>
                  <a:sym typeface="Maven Pro Medium"/>
                </a:rPr>
                <a:t>Changed the size from 256 x 256 to 11 X 11</a:t>
              </a:r>
              <a:endParaRPr sz="1300">
                <a:latin typeface="Maven Pro Medium"/>
                <a:ea typeface="Maven Pro Medium"/>
                <a:cs typeface="Maven Pro Medium"/>
                <a:sym typeface="Maven Pro Medium"/>
              </a:endParaRPr>
            </a:p>
          </p:txBody>
        </p:sp>
      </p:grpSp>
      <p:grpSp>
        <p:nvGrpSpPr>
          <p:cNvPr id="527" name="Google Shape;527;p34"/>
          <p:cNvGrpSpPr/>
          <p:nvPr/>
        </p:nvGrpSpPr>
        <p:grpSpPr>
          <a:xfrm>
            <a:off x="5471065" y="1570748"/>
            <a:ext cx="2501656" cy="3479219"/>
            <a:chOff x="4717012" y="1189775"/>
            <a:chExt cx="2541300" cy="3483050"/>
          </a:xfrm>
        </p:grpSpPr>
        <p:sp>
          <p:nvSpPr>
            <p:cNvPr id="528" name="Google Shape;528;p34"/>
            <p:cNvSpPr/>
            <p:nvPr/>
          </p:nvSpPr>
          <p:spPr>
            <a:xfrm>
              <a:off x="4717012" y="1189775"/>
              <a:ext cx="2541300" cy="669000"/>
            </a:xfrm>
            <a:prstGeom prst="chevron">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Maven Pro Medium"/>
                  <a:ea typeface="Maven Pro Medium"/>
                  <a:cs typeface="Maven Pro Medium"/>
                  <a:sym typeface="Maven Pro Medium"/>
                </a:rPr>
                <a:t>Find SSIM</a:t>
              </a:r>
              <a:endParaRPr sz="1300">
                <a:solidFill>
                  <a:srgbClr val="FFFFFF"/>
                </a:solidFill>
                <a:latin typeface="Maven Pro Medium"/>
                <a:ea typeface="Maven Pro Medium"/>
                <a:cs typeface="Maven Pro Medium"/>
                <a:sym typeface="Maven Pro Medium"/>
              </a:endParaRPr>
            </a:p>
          </p:txBody>
        </p:sp>
        <p:sp>
          <p:nvSpPr>
            <p:cNvPr id="529" name="Google Shape;529;p34"/>
            <p:cNvSpPr txBox="1"/>
            <p:nvPr/>
          </p:nvSpPr>
          <p:spPr>
            <a:xfrm>
              <a:off x="5000591"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Maven Pro Medium"/>
                  <a:ea typeface="Maven Pro Medium"/>
                  <a:cs typeface="Maven Pro Medium"/>
                  <a:sym typeface="Maven Pro Medium"/>
                </a:rPr>
                <a:t>Calculated the Similarity of the Validation set with reference to Class 1 images of the Training set</a:t>
              </a:r>
              <a:endParaRPr sz="1200">
                <a:latin typeface="Maven Pro Medium"/>
                <a:ea typeface="Maven Pro Medium"/>
                <a:cs typeface="Maven Pro Medium"/>
                <a:sym typeface="Maven Pro Medium"/>
              </a:endParaRPr>
            </a:p>
            <a:p>
              <a:pPr indent="0" lvl="0" marL="0" rtl="0" algn="l">
                <a:lnSpc>
                  <a:spcPct val="115000"/>
                </a:lnSpc>
                <a:spcBef>
                  <a:spcPts val="0"/>
                </a:spcBef>
                <a:spcAft>
                  <a:spcPts val="0"/>
                </a:spcAft>
                <a:buNone/>
              </a:pPr>
              <a:r>
                <a:rPr lang="en" sz="1200">
                  <a:latin typeface="Maven Pro Medium"/>
                  <a:ea typeface="Maven Pro Medium"/>
                  <a:cs typeface="Maven Pro Medium"/>
                  <a:sym typeface="Maven Pro Medium"/>
                </a:rPr>
                <a:t>Set a cut-off value of similarity at 0.25 and assigning a value of 1 above this threshold and then aggregating</a:t>
              </a:r>
              <a:endParaRPr sz="1200">
                <a:latin typeface="Maven Pro Medium"/>
                <a:ea typeface="Maven Pro Medium"/>
                <a:cs typeface="Maven Pro Medium"/>
                <a:sym typeface="Maven Pro Medium"/>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5"/>
          <p:cNvSpPr txBox="1"/>
          <p:nvPr/>
        </p:nvSpPr>
        <p:spPr>
          <a:xfrm>
            <a:off x="491600" y="4582225"/>
            <a:ext cx="3832200" cy="384900"/>
          </a:xfrm>
          <a:prstGeom prst="rect">
            <a:avLst/>
          </a:prstGeom>
          <a:solidFill>
            <a:schemeClr val="lt1"/>
          </a:solid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55B54"/>
                </a:solidFill>
                <a:latin typeface="Maven Pro Medium"/>
                <a:ea typeface="Maven Pro Medium"/>
                <a:cs typeface="Maven Pro Medium"/>
                <a:sym typeface="Maven Pro Medium"/>
              </a:rPr>
              <a:t>For 3-Day Embryos</a:t>
            </a:r>
            <a:endParaRPr sz="1300">
              <a:solidFill>
                <a:srgbClr val="155B54"/>
              </a:solidFill>
              <a:latin typeface="Maven Pro Medium"/>
              <a:ea typeface="Maven Pro Medium"/>
              <a:cs typeface="Maven Pro Medium"/>
              <a:sym typeface="Maven Pro Medium"/>
            </a:endParaRPr>
          </a:p>
        </p:txBody>
      </p:sp>
      <p:sp>
        <p:nvSpPr>
          <p:cNvPr id="535" name="Google Shape;535;p35"/>
          <p:cNvSpPr txBox="1"/>
          <p:nvPr/>
        </p:nvSpPr>
        <p:spPr>
          <a:xfrm>
            <a:off x="4911200" y="4582225"/>
            <a:ext cx="3832200" cy="384900"/>
          </a:xfrm>
          <a:prstGeom prst="rect">
            <a:avLst/>
          </a:prstGeom>
          <a:solidFill>
            <a:schemeClr val="lt1"/>
          </a:solid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55B54"/>
                </a:solidFill>
                <a:latin typeface="Maven Pro Medium"/>
                <a:ea typeface="Maven Pro Medium"/>
                <a:cs typeface="Maven Pro Medium"/>
                <a:sym typeface="Maven Pro Medium"/>
              </a:rPr>
              <a:t>For 5-Day Embryos</a:t>
            </a:r>
            <a:endParaRPr sz="1300">
              <a:solidFill>
                <a:srgbClr val="155B54"/>
              </a:solidFill>
              <a:latin typeface="Maven Pro Medium"/>
              <a:ea typeface="Maven Pro Medium"/>
              <a:cs typeface="Maven Pro Medium"/>
              <a:sym typeface="Maven Pro Medium"/>
            </a:endParaRPr>
          </a:p>
        </p:txBody>
      </p:sp>
      <p:sp>
        <p:nvSpPr>
          <p:cNvPr id="536" name="Google Shape;536;p35"/>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Confusion Matrix</a:t>
            </a:r>
            <a:endParaRPr>
              <a:solidFill>
                <a:srgbClr val="3A6979"/>
              </a:solidFill>
            </a:endParaRPr>
          </a:p>
        </p:txBody>
      </p:sp>
      <p:pic>
        <p:nvPicPr>
          <p:cNvPr id="537" name="Google Shape;537;p35"/>
          <p:cNvPicPr preferRelativeResize="0"/>
          <p:nvPr/>
        </p:nvPicPr>
        <p:blipFill>
          <a:blip r:embed="rId3">
            <a:alphaModFix/>
          </a:blip>
          <a:stretch>
            <a:fillRect/>
          </a:stretch>
        </p:blipFill>
        <p:spPr>
          <a:xfrm>
            <a:off x="457200" y="1494375"/>
            <a:ext cx="3866600" cy="2996499"/>
          </a:xfrm>
          <a:prstGeom prst="rect">
            <a:avLst/>
          </a:prstGeom>
          <a:noFill/>
          <a:ln>
            <a:noFill/>
          </a:ln>
        </p:spPr>
      </p:pic>
      <p:pic>
        <p:nvPicPr>
          <p:cNvPr id="538" name="Google Shape;538;p35"/>
          <p:cNvPicPr preferRelativeResize="0"/>
          <p:nvPr/>
        </p:nvPicPr>
        <p:blipFill>
          <a:blip r:embed="rId4">
            <a:alphaModFix/>
          </a:blip>
          <a:stretch>
            <a:fillRect/>
          </a:stretch>
        </p:blipFill>
        <p:spPr>
          <a:xfrm>
            <a:off x="4874100" y="1524000"/>
            <a:ext cx="3945499" cy="30360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6"/>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What are we doing?</a:t>
            </a:r>
            <a:endParaRPr>
              <a:solidFill>
                <a:srgbClr val="3A6979"/>
              </a:solidFill>
            </a:endParaRPr>
          </a:p>
        </p:txBody>
      </p:sp>
      <p:sp>
        <p:nvSpPr>
          <p:cNvPr id="544" name="Google Shape;544;p36"/>
          <p:cNvSpPr/>
          <p:nvPr/>
        </p:nvSpPr>
        <p:spPr>
          <a:xfrm>
            <a:off x="5458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Exploratory Data Analysis</a:t>
            </a:r>
            <a:endParaRPr b="1">
              <a:solidFill>
                <a:schemeClr val="lt1"/>
              </a:solidFill>
              <a:latin typeface="Maven Pro"/>
              <a:ea typeface="Maven Pro"/>
              <a:cs typeface="Maven Pro"/>
              <a:sym typeface="Maven Pro"/>
            </a:endParaRPr>
          </a:p>
        </p:txBody>
      </p:sp>
      <p:sp>
        <p:nvSpPr>
          <p:cNvPr id="545" name="Google Shape;545;p36"/>
          <p:cNvSpPr/>
          <p:nvPr/>
        </p:nvSpPr>
        <p:spPr>
          <a:xfrm>
            <a:off x="26794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Convolutional Neural Network (CNN)</a:t>
            </a:r>
            <a:endParaRPr b="1">
              <a:solidFill>
                <a:schemeClr val="lt1"/>
              </a:solidFill>
              <a:latin typeface="Maven Pro"/>
              <a:ea typeface="Maven Pro"/>
              <a:cs typeface="Maven Pro"/>
              <a:sym typeface="Maven Pro"/>
            </a:endParaRPr>
          </a:p>
        </p:txBody>
      </p:sp>
      <p:sp>
        <p:nvSpPr>
          <p:cNvPr id="546" name="Google Shape;546;p36"/>
          <p:cNvSpPr/>
          <p:nvPr/>
        </p:nvSpPr>
        <p:spPr>
          <a:xfrm>
            <a:off x="22963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47" name="Google Shape;547;p36"/>
          <p:cNvSpPr/>
          <p:nvPr/>
        </p:nvSpPr>
        <p:spPr>
          <a:xfrm>
            <a:off x="48130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Structural Similarity Index</a:t>
            </a:r>
            <a:endParaRPr b="1">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(SSIM)</a:t>
            </a:r>
            <a:endParaRPr b="1">
              <a:solidFill>
                <a:schemeClr val="lt1"/>
              </a:solidFill>
              <a:latin typeface="Maven Pro"/>
              <a:ea typeface="Maven Pro"/>
              <a:cs typeface="Maven Pro"/>
              <a:sym typeface="Maven Pro"/>
            </a:endParaRPr>
          </a:p>
        </p:txBody>
      </p:sp>
      <p:sp>
        <p:nvSpPr>
          <p:cNvPr id="548" name="Google Shape;548;p36"/>
          <p:cNvSpPr/>
          <p:nvPr/>
        </p:nvSpPr>
        <p:spPr>
          <a:xfrm>
            <a:off x="44299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49" name="Google Shape;549;p36"/>
          <p:cNvSpPr/>
          <p:nvPr/>
        </p:nvSpPr>
        <p:spPr>
          <a:xfrm>
            <a:off x="6946675" y="2233875"/>
            <a:ext cx="1902900" cy="1185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55B54"/>
                </a:solidFill>
                <a:latin typeface="Maven Pro"/>
                <a:ea typeface="Maven Pro"/>
                <a:cs typeface="Maven Pro"/>
                <a:sym typeface="Maven Pro"/>
              </a:rPr>
              <a:t>Conclusion &amp; Future Scope</a:t>
            </a:r>
            <a:endParaRPr b="1">
              <a:solidFill>
                <a:srgbClr val="155B54"/>
              </a:solidFill>
              <a:latin typeface="Maven Pro"/>
              <a:ea typeface="Maven Pro"/>
              <a:cs typeface="Maven Pro"/>
              <a:sym typeface="Maven Pro"/>
            </a:endParaRPr>
          </a:p>
        </p:txBody>
      </p:sp>
      <p:sp>
        <p:nvSpPr>
          <p:cNvPr id="550" name="Google Shape;550;p36"/>
          <p:cNvSpPr/>
          <p:nvPr/>
        </p:nvSpPr>
        <p:spPr>
          <a:xfrm>
            <a:off x="65635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37"/>
          <p:cNvPicPr preferRelativeResize="0"/>
          <p:nvPr/>
        </p:nvPicPr>
        <p:blipFill>
          <a:blip r:embed="rId3">
            <a:alphaModFix/>
          </a:blip>
          <a:stretch>
            <a:fillRect/>
          </a:stretch>
        </p:blipFill>
        <p:spPr>
          <a:xfrm>
            <a:off x="249825" y="1552775"/>
            <a:ext cx="4303475" cy="656520"/>
          </a:xfrm>
          <a:prstGeom prst="rect">
            <a:avLst/>
          </a:prstGeom>
          <a:noFill/>
          <a:ln cap="flat" cmpd="sng" w="9525">
            <a:solidFill>
              <a:schemeClr val="lt1"/>
            </a:solidFill>
            <a:prstDash val="solid"/>
            <a:round/>
            <a:headEnd len="sm" w="sm" type="none"/>
            <a:tailEnd len="sm" w="sm" type="none"/>
          </a:ln>
        </p:spPr>
      </p:pic>
      <p:pic>
        <p:nvPicPr>
          <p:cNvPr id="556" name="Google Shape;556;p37"/>
          <p:cNvPicPr preferRelativeResize="0"/>
          <p:nvPr/>
        </p:nvPicPr>
        <p:blipFill>
          <a:blip r:embed="rId3">
            <a:alphaModFix/>
          </a:blip>
          <a:stretch>
            <a:fillRect/>
          </a:stretch>
        </p:blipFill>
        <p:spPr>
          <a:xfrm>
            <a:off x="249825" y="2261317"/>
            <a:ext cx="4303475" cy="656520"/>
          </a:xfrm>
          <a:prstGeom prst="rect">
            <a:avLst/>
          </a:prstGeom>
          <a:noFill/>
          <a:ln>
            <a:noFill/>
          </a:ln>
        </p:spPr>
      </p:pic>
      <p:pic>
        <p:nvPicPr>
          <p:cNvPr id="557" name="Google Shape;557;p37"/>
          <p:cNvPicPr preferRelativeResize="0"/>
          <p:nvPr/>
        </p:nvPicPr>
        <p:blipFill>
          <a:blip r:embed="rId3">
            <a:alphaModFix/>
          </a:blip>
          <a:stretch>
            <a:fillRect/>
          </a:stretch>
        </p:blipFill>
        <p:spPr>
          <a:xfrm>
            <a:off x="249825" y="2969859"/>
            <a:ext cx="4303475" cy="656520"/>
          </a:xfrm>
          <a:prstGeom prst="rect">
            <a:avLst/>
          </a:prstGeom>
          <a:noFill/>
          <a:ln>
            <a:noFill/>
          </a:ln>
        </p:spPr>
      </p:pic>
      <p:pic>
        <p:nvPicPr>
          <p:cNvPr id="558" name="Google Shape;558;p37"/>
          <p:cNvPicPr preferRelativeResize="0"/>
          <p:nvPr/>
        </p:nvPicPr>
        <p:blipFill>
          <a:blip r:embed="rId3">
            <a:alphaModFix/>
          </a:blip>
          <a:stretch>
            <a:fillRect/>
          </a:stretch>
        </p:blipFill>
        <p:spPr>
          <a:xfrm>
            <a:off x="249825" y="3709633"/>
            <a:ext cx="4303475" cy="656520"/>
          </a:xfrm>
          <a:prstGeom prst="rect">
            <a:avLst/>
          </a:prstGeom>
          <a:noFill/>
          <a:ln>
            <a:noFill/>
          </a:ln>
        </p:spPr>
      </p:pic>
      <p:pic>
        <p:nvPicPr>
          <p:cNvPr id="559" name="Google Shape;559;p37"/>
          <p:cNvPicPr preferRelativeResize="0"/>
          <p:nvPr/>
        </p:nvPicPr>
        <p:blipFill>
          <a:blip r:embed="rId3">
            <a:alphaModFix/>
          </a:blip>
          <a:stretch>
            <a:fillRect/>
          </a:stretch>
        </p:blipFill>
        <p:spPr>
          <a:xfrm>
            <a:off x="249825" y="4449406"/>
            <a:ext cx="4303475" cy="656520"/>
          </a:xfrm>
          <a:prstGeom prst="rect">
            <a:avLst/>
          </a:prstGeom>
          <a:noFill/>
          <a:ln>
            <a:noFill/>
          </a:ln>
        </p:spPr>
      </p:pic>
      <p:pic>
        <p:nvPicPr>
          <p:cNvPr id="560" name="Google Shape;560;p37"/>
          <p:cNvPicPr preferRelativeResize="0"/>
          <p:nvPr/>
        </p:nvPicPr>
        <p:blipFill>
          <a:blip r:embed="rId4">
            <a:alphaModFix/>
          </a:blip>
          <a:stretch>
            <a:fillRect/>
          </a:stretch>
        </p:blipFill>
        <p:spPr>
          <a:xfrm>
            <a:off x="249825" y="1552775"/>
            <a:ext cx="943911" cy="656520"/>
          </a:xfrm>
          <a:prstGeom prst="rect">
            <a:avLst/>
          </a:prstGeom>
          <a:noFill/>
          <a:ln>
            <a:noFill/>
          </a:ln>
        </p:spPr>
      </p:pic>
      <p:pic>
        <p:nvPicPr>
          <p:cNvPr id="561" name="Google Shape;561;p37"/>
          <p:cNvPicPr preferRelativeResize="0"/>
          <p:nvPr/>
        </p:nvPicPr>
        <p:blipFill>
          <a:blip r:embed="rId4">
            <a:alphaModFix/>
          </a:blip>
          <a:stretch>
            <a:fillRect/>
          </a:stretch>
        </p:blipFill>
        <p:spPr>
          <a:xfrm>
            <a:off x="249825" y="2261317"/>
            <a:ext cx="943911" cy="656520"/>
          </a:xfrm>
          <a:prstGeom prst="rect">
            <a:avLst/>
          </a:prstGeom>
          <a:noFill/>
          <a:ln>
            <a:noFill/>
          </a:ln>
        </p:spPr>
      </p:pic>
      <p:pic>
        <p:nvPicPr>
          <p:cNvPr id="562" name="Google Shape;562;p37"/>
          <p:cNvPicPr preferRelativeResize="0"/>
          <p:nvPr/>
        </p:nvPicPr>
        <p:blipFill>
          <a:blip r:embed="rId4">
            <a:alphaModFix/>
          </a:blip>
          <a:stretch>
            <a:fillRect/>
          </a:stretch>
        </p:blipFill>
        <p:spPr>
          <a:xfrm>
            <a:off x="249825" y="2985475"/>
            <a:ext cx="943911" cy="656520"/>
          </a:xfrm>
          <a:prstGeom prst="rect">
            <a:avLst/>
          </a:prstGeom>
          <a:noFill/>
          <a:ln>
            <a:noFill/>
          </a:ln>
        </p:spPr>
      </p:pic>
      <p:pic>
        <p:nvPicPr>
          <p:cNvPr id="563" name="Google Shape;563;p37"/>
          <p:cNvPicPr preferRelativeResize="0"/>
          <p:nvPr/>
        </p:nvPicPr>
        <p:blipFill>
          <a:blip r:embed="rId4">
            <a:alphaModFix/>
          </a:blip>
          <a:stretch>
            <a:fillRect/>
          </a:stretch>
        </p:blipFill>
        <p:spPr>
          <a:xfrm>
            <a:off x="249825" y="3709633"/>
            <a:ext cx="943911" cy="656520"/>
          </a:xfrm>
          <a:prstGeom prst="rect">
            <a:avLst/>
          </a:prstGeom>
          <a:noFill/>
          <a:ln>
            <a:noFill/>
          </a:ln>
        </p:spPr>
      </p:pic>
      <p:pic>
        <p:nvPicPr>
          <p:cNvPr id="564" name="Google Shape;564;p37"/>
          <p:cNvPicPr preferRelativeResize="0"/>
          <p:nvPr/>
        </p:nvPicPr>
        <p:blipFill>
          <a:blip r:embed="rId4">
            <a:alphaModFix/>
          </a:blip>
          <a:stretch>
            <a:fillRect/>
          </a:stretch>
        </p:blipFill>
        <p:spPr>
          <a:xfrm>
            <a:off x="249825" y="4433790"/>
            <a:ext cx="943911" cy="656520"/>
          </a:xfrm>
          <a:prstGeom prst="rect">
            <a:avLst/>
          </a:prstGeom>
          <a:noFill/>
          <a:ln>
            <a:noFill/>
          </a:ln>
        </p:spPr>
      </p:pic>
      <p:sp>
        <p:nvSpPr>
          <p:cNvPr id="565" name="Google Shape;565;p37"/>
          <p:cNvSpPr txBox="1"/>
          <p:nvPr/>
        </p:nvSpPr>
        <p:spPr>
          <a:xfrm>
            <a:off x="553035" y="1709242"/>
            <a:ext cx="437400" cy="507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155B54"/>
                </a:solidFill>
                <a:latin typeface="Nunito"/>
                <a:ea typeface="Nunito"/>
                <a:cs typeface="Nunito"/>
                <a:sym typeface="Nunito"/>
              </a:rPr>
              <a:t>1</a:t>
            </a:r>
            <a:endParaRPr sz="2100">
              <a:solidFill>
                <a:srgbClr val="155B54"/>
              </a:solidFill>
              <a:latin typeface="Nunito"/>
              <a:ea typeface="Nunito"/>
              <a:cs typeface="Nunito"/>
              <a:sym typeface="Nunito"/>
            </a:endParaRPr>
          </a:p>
        </p:txBody>
      </p:sp>
      <p:sp>
        <p:nvSpPr>
          <p:cNvPr id="566" name="Google Shape;566;p37"/>
          <p:cNvSpPr txBox="1"/>
          <p:nvPr/>
        </p:nvSpPr>
        <p:spPr>
          <a:xfrm>
            <a:off x="553035" y="2362974"/>
            <a:ext cx="437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155B54"/>
                </a:solidFill>
                <a:latin typeface="Nunito"/>
                <a:ea typeface="Nunito"/>
                <a:cs typeface="Nunito"/>
                <a:sym typeface="Nunito"/>
              </a:rPr>
              <a:t>2</a:t>
            </a:r>
            <a:endParaRPr sz="2100">
              <a:solidFill>
                <a:srgbClr val="155B54"/>
              </a:solidFill>
              <a:latin typeface="Nunito"/>
              <a:ea typeface="Nunito"/>
              <a:cs typeface="Nunito"/>
              <a:sym typeface="Nunito"/>
            </a:endParaRPr>
          </a:p>
        </p:txBody>
      </p:sp>
      <p:sp>
        <p:nvSpPr>
          <p:cNvPr id="567" name="Google Shape;567;p37"/>
          <p:cNvSpPr txBox="1"/>
          <p:nvPr/>
        </p:nvSpPr>
        <p:spPr>
          <a:xfrm>
            <a:off x="503231" y="3087132"/>
            <a:ext cx="437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155B54"/>
                </a:solidFill>
                <a:latin typeface="Nunito"/>
                <a:ea typeface="Nunito"/>
                <a:cs typeface="Nunito"/>
                <a:sym typeface="Nunito"/>
              </a:rPr>
              <a:t>3</a:t>
            </a:r>
            <a:endParaRPr sz="2100">
              <a:solidFill>
                <a:srgbClr val="155B54"/>
              </a:solidFill>
              <a:latin typeface="Nunito"/>
              <a:ea typeface="Nunito"/>
              <a:cs typeface="Nunito"/>
              <a:sym typeface="Nunito"/>
            </a:endParaRPr>
          </a:p>
        </p:txBody>
      </p:sp>
      <p:sp>
        <p:nvSpPr>
          <p:cNvPr id="568" name="Google Shape;568;p37"/>
          <p:cNvSpPr txBox="1"/>
          <p:nvPr/>
        </p:nvSpPr>
        <p:spPr>
          <a:xfrm>
            <a:off x="553035" y="3803482"/>
            <a:ext cx="437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155B54"/>
                </a:solidFill>
                <a:latin typeface="Nunito"/>
                <a:ea typeface="Nunito"/>
                <a:cs typeface="Nunito"/>
                <a:sym typeface="Nunito"/>
              </a:rPr>
              <a:t>4</a:t>
            </a:r>
            <a:endParaRPr sz="2100">
              <a:solidFill>
                <a:srgbClr val="155B54"/>
              </a:solidFill>
              <a:latin typeface="Nunito"/>
              <a:ea typeface="Nunito"/>
              <a:cs typeface="Nunito"/>
              <a:sym typeface="Nunito"/>
            </a:endParaRPr>
          </a:p>
        </p:txBody>
      </p:sp>
      <p:sp>
        <p:nvSpPr>
          <p:cNvPr id="569" name="Google Shape;569;p37"/>
          <p:cNvSpPr txBox="1"/>
          <p:nvPr/>
        </p:nvSpPr>
        <p:spPr>
          <a:xfrm>
            <a:off x="553035" y="4551063"/>
            <a:ext cx="437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155B54"/>
                </a:solidFill>
                <a:latin typeface="Nunito"/>
                <a:ea typeface="Nunito"/>
                <a:cs typeface="Nunito"/>
                <a:sym typeface="Nunito"/>
              </a:rPr>
              <a:t>5</a:t>
            </a:r>
            <a:endParaRPr sz="2100">
              <a:solidFill>
                <a:srgbClr val="155B54"/>
              </a:solidFill>
              <a:latin typeface="Nunito"/>
              <a:ea typeface="Nunito"/>
              <a:cs typeface="Nunito"/>
              <a:sym typeface="Nunito"/>
            </a:endParaRPr>
          </a:p>
        </p:txBody>
      </p:sp>
      <p:sp>
        <p:nvSpPr>
          <p:cNvPr id="570" name="Google Shape;570;p37"/>
          <p:cNvSpPr txBox="1"/>
          <p:nvPr/>
        </p:nvSpPr>
        <p:spPr>
          <a:xfrm>
            <a:off x="1212085" y="1716269"/>
            <a:ext cx="3341100" cy="369300"/>
          </a:xfrm>
          <a:prstGeom prst="rect">
            <a:avLst/>
          </a:prstGeom>
          <a:no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Maven Pro"/>
                <a:ea typeface="Maven Pro"/>
                <a:cs typeface="Maven Pro"/>
                <a:sym typeface="Maven Pro"/>
              </a:rPr>
              <a:t>Increased Success Rates in IVF Treatments</a:t>
            </a:r>
            <a:endParaRPr sz="1300">
              <a:solidFill>
                <a:schemeClr val="lt1"/>
              </a:solidFill>
              <a:latin typeface="Maven Pro"/>
              <a:ea typeface="Maven Pro"/>
              <a:cs typeface="Maven Pro"/>
              <a:sym typeface="Maven Pro"/>
            </a:endParaRPr>
          </a:p>
        </p:txBody>
      </p:sp>
      <p:sp>
        <p:nvSpPr>
          <p:cNvPr id="571" name="Google Shape;571;p37"/>
          <p:cNvSpPr txBox="1"/>
          <p:nvPr/>
        </p:nvSpPr>
        <p:spPr>
          <a:xfrm>
            <a:off x="1212085" y="2417851"/>
            <a:ext cx="3341100" cy="369300"/>
          </a:xfrm>
          <a:prstGeom prst="rect">
            <a:avLst/>
          </a:prstGeom>
          <a:no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Maven Pro"/>
                <a:ea typeface="Maven Pro"/>
                <a:cs typeface="Maven Pro"/>
                <a:sym typeface="Maven Pro"/>
              </a:rPr>
              <a:t>Cost Reduction for Patients and Clinics</a:t>
            </a:r>
            <a:endParaRPr>
              <a:solidFill>
                <a:schemeClr val="lt1"/>
              </a:solidFill>
              <a:latin typeface="Maven Pro"/>
              <a:ea typeface="Maven Pro"/>
              <a:cs typeface="Maven Pro"/>
              <a:sym typeface="Maven Pro"/>
            </a:endParaRPr>
          </a:p>
        </p:txBody>
      </p:sp>
      <p:sp>
        <p:nvSpPr>
          <p:cNvPr id="572" name="Google Shape;572;p37"/>
          <p:cNvSpPr txBox="1"/>
          <p:nvPr/>
        </p:nvSpPr>
        <p:spPr>
          <a:xfrm>
            <a:off x="1212085" y="3142009"/>
            <a:ext cx="3341100" cy="369300"/>
          </a:xfrm>
          <a:prstGeom prst="rect">
            <a:avLst/>
          </a:prstGeom>
          <a:no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Maven Pro"/>
                <a:ea typeface="Maven Pro"/>
                <a:cs typeface="Maven Pro"/>
                <a:sym typeface="Maven Pro"/>
              </a:rPr>
              <a:t>Standardization of Embryo Selection</a:t>
            </a:r>
            <a:endParaRPr sz="1300">
              <a:solidFill>
                <a:schemeClr val="lt1"/>
              </a:solidFill>
              <a:latin typeface="Maven Pro"/>
              <a:ea typeface="Maven Pro"/>
              <a:cs typeface="Maven Pro"/>
              <a:sym typeface="Maven Pro"/>
            </a:endParaRPr>
          </a:p>
        </p:txBody>
      </p:sp>
      <p:sp>
        <p:nvSpPr>
          <p:cNvPr id="573" name="Google Shape;573;p37"/>
          <p:cNvSpPr txBox="1"/>
          <p:nvPr/>
        </p:nvSpPr>
        <p:spPr>
          <a:xfrm>
            <a:off x="1212085" y="3778363"/>
            <a:ext cx="3160200" cy="548700"/>
          </a:xfrm>
          <a:prstGeom prst="rect">
            <a:avLst/>
          </a:prstGeom>
          <a:no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latin typeface="Maven Pro"/>
                <a:ea typeface="Maven Pro"/>
                <a:cs typeface="Maven Pro"/>
                <a:sym typeface="Maven Pro"/>
              </a:rPr>
              <a:t>Research and Development in Reproductive Medicine</a:t>
            </a:r>
            <a:endParaRPr sz="1200">
              <a:solidFill>
                <a:schemeClr val="lt1"/>
              </a:solidFill>
              <a:latin typeface="Maven Pro"/>
              <a:ea typeface="Maven Pro"/>
              <a:cs typeface="Maven Pro"/>
              <a:sym typeface="Maven Pro"/>
            </a:endParaRPr>
          </a:p>
        </p:txBody>
      </p:sp>
      <p:sp>
        <p:nvSpPr>
          <p:cNvPr id="574" name="Google Shape;574;p37"/>
          <p:cNvSpPr txBox="1"/>
          <p:nvPr/>
        </p:nvSpPr>
        <p:spPr>
          <a:xfrm>
            <a:off x="1212085" y="4590324"/>
            <a:ext cx="3276300" cy="354000"/>
          </a:xfrm>
          <a:prstGeom prst="rect">
            <a:avLst/>
          </a:prstGeom>
          <a:no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latin typeface="Maven Pro"/>
                <a:ea typeface="Maven Pro"/>
                <a:cs typeface="Maven Pro"/>
                <a:sym typeface="Maven Pro"/>
              </a:rPr>
              <a:t>Global Accessibility and Equality in Treatment</a:t>
            </a:r>
            <a:endParaRPr sz="1200">
              <a:solidFill>
                <a:schemeClr val="lt1"/>
              </a:solidFill>
              <a:latin typeface="Maven Pro"/>
              <a:ea typeface="Maven Pro"/>
              <a:cs typeface="Maven Pro"/>
              <a:sym typeface="Maven Pro"/>
            </a:endParaRPr>
          </a:p>
        </p:txBody>
      </p:sp>
      <p:pic>
        <p:nvPicPr>
          <p:cNvPr id="575" name="Google Shape;575;p37"/>
          <p:cNvPicPr preferRelativeResize="0"/>
          <p:nvPr/>
        </p:nvPicPr>
        <p:blipFill>
          <a:blip r:embed="rId5">
            <a:alphaModFix/>
          </a:blip>
          <a:stretch>
            <a:fillRect/>
          </a:stretch>
        </p:blipFill>
        <p:spPr>
          <a:xfrm>
            <a:off x="4934297" y="1333800"/>
            <a:ext cx="4209703" cy="3809700"/>
          </a:xfrm>
          <a:prstGeom prst="rect">
            <a:avLst/>
          </a:prstGeom>
          <a:noFill/>
          <a:ln>
            <a:noFill/>
          </a:ln>
        </p:spPr>
      </p:pic>
      <p:sp>
        <p:nvSpPr>
          <p:cNvPr id="576" name="Google Shape;576;p37"/>
          <p:cNvSpPr txBox="1"/>
          <p:nvPr>
            <p:ph type="title"/>
          </p:nvPr>
        </p:nvSpPr>
        <p:spPr>
          <a:xfrm>
            <a:off x="1303800" y="750975"/>
            <a:ext cx="53424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Real World Applications</a:t>
            </a:r>
            <a:endParaRPr>
              <a:solidFill>
                <a:srgbClr val="3A6979"/>
              </a:solidFill>
            </a:endParaRPr>
          </a:p>
          <a:p>
            <a:pPr indent="0" lvl="0" marL="0" rtl="0" algn="l">
              <a:spcBef>
                <a:spcPts val="0"/>
              </a:spcBef>
              <a:spcAft>
                <a:spcPts val="0"/>
              </a:spcAft>
              <a:buNone/>
            </a:pPr>
            <a:r>
              <a:t/>
            </a:r>
            <a:endParaRPr>
              <a:solidFill>
                <a:srgbClr val="3A6979"/>
              </a:solidFill>
            </a:endParaRPr>
          </a:p>
          <a:p>
            <a:pPr indent="0" lvl="0" marL="0" rtl="0" algn="l">
              <a:spcBef>
                <a:spcPts val="0"/>
              </a:spcBef>
              <a:spcAft>
                <a:spcPts val="0"/>
              </a:spcAft>
              <a:buNone/>
            </a:pPr>
            <a:r>
              <a:t/>
            </a:r>
            <a:endParaRPr>
              <a:solidFill>
                <a:srgbClr val="3A6979"/>
              </a:solidFill>
            </a:endParaRPr>
          </a:p>
          <a:p>
            <a:pPr indent="0" lvl="0" marL="0" rtl="0" algn="l">
              <a:spcBef>
                <a:spcPts val="0"/>
              </a:spcBef>
              <a:spcAft>
                <a:spcPts val="0"/>
              </a:spcAft>
              <a:buNone/>
            </a:pPr>
            <a:r>
              <a:t/>
            </a:r>
            <a:endParaRPr>
              <a:solidFill>
                <a:srgbClr val="3A697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38"/>
          <p:cNvPicPr preferRelativeResize="0"/>
          <p:nvPr/>
        </p:nvPicPr>
        <p:blipFill>
          <a:blip r:embed="rId3">
            <a:alphaModFix/>
          </a:blip>
          <a:stretch>
            <a:fillRect/>
          </a:stretch>
        </p:blipFill>
        <p:spPr>
          <a:xfrm>
            <a:off x="4073625" y="1450550"/>
            <a:ext cx="4456040" cy="658992"/>
          </a:xfrm>
          <a:prstGeom prst="rect">
            <a:avLst/>
          </a:prstGeom>
          <a:noFill/>
          <a:ln>
            <a:noFill/>
          </a:ln>
        </p:spPr>
      </p:pic>
      <p:pic>
        <p:nvPicPr>
          <p:cNvPr id="582" name="Google Shape;582;p38"/>
          <p:cNvPicPr preferRelativeResize="0"/>
          <p:nvPr/>
        </p:nvPicPr>
        <p:blipFill>
          <a:blip r:embed="rId3">
            <a:alphaModFix/>
          </a:blip>
          <a:stretch>
            <a:fillRect/>
          </a:stretch>
        </p:blipFill>
        <p:spPr>
          <a:xfrm>
            <a:off x="4073625" y="2871804"/>
            <a:ext cx="4456040" cy="658992"/>
          </a:xfrm>
          <a:prstGeom prst="rect">
            <a:avLst/>
          </a:prstGeom>
          <a:noFill/>
          <a:ln>
            <a:noFill/>
          </a:ln>
        </p:spPr>
      </p:pic>
      <p:pic>
        <p:nvPicPr>
          <p:cNvPr id="583" name="Google Shape;583;p38"/>
          <p:cNvPicPr preferRelativeResize="0"/>
          <p:nvPr/>
        </p:nvPicPr>
        <p:blipFill>
          <a:blip r:embed="rId3">
            <a:alphaModFix/>
          </a:blip>
          <a:stretch>
            <a:fillRect/>
          </a:stretch>
        </p:blipFill>
        <p:spPr>
          <a:xfrm>
            <a:off x="4073625" y="3582431"/>
            <a:ext cx="4456040" cy="658992"/>
          </a:xfrm>
          <a:prstGeom prst="rect">
            <a:avLst/>
          </a:prstGeom>
          <a:noFill/>
          <a:ln>
            <a:noFill/>
          </a:ln>
        </p:spPr>
      </p:pic>
      <p:pic>
        <p:nvPicPr>
          <p:cNvPr id="584" name="Google Shape;584;p38"/>
          <p:cNvPicPr preferRelativeResize="0"/>
          <p:nvPr/>
        </p:nvPicPr>
        <p:blipFill>
          <a:blip r:embed="rId3">
            <a:alphaModFix/>
          </a:blip>
          <a:stretch>
            <a:fillRect/>
          </a:stretch>
        </p:blipFill>
        <p:spPr>
          <a:xfrm>
            <a:off x="4073625" y="4293058"/>
            <a:ext cx="4456040" cy="658992"/>
          </a:xfrm>
          <a:prstGeom prst="rect">
            <a:avLst/>
          </a:prstGeom>
          <a:noFill/>
          <a:ln>
            <a:noFill/>
          </a:ln>
        </p:spPr>
      </p:pic>
      <p:pic>
        <p:nvPicPr>
          <p:cNvPr id="585" name="Google Shape;585;p38"/>
          <p:cNvPicPr preferRelativeResize="0"/>
          <p:nvPr/>
        </p:nvPicPr>
        <p:blipFill>
          <a:blip r:embed="rId3">
            <a:alphaModFix/>
          </a:blip>
          <a:stretch>
            <a:fillRect/>
          </a:stretch>
        </p:blipFill>
        <p:spPr>
          <a:xfrm>
            <a:off x="4073625" y="2161166"/>
            <a:ext cx="4456040" cy="658992"/>
          </a:xfrm>
          <a:prstGeom prst="rect">
            <a:avLst/>
          </a:prstGeom>
          <a:noFill/>
          <a:ln>
            <a:noFill/>
          </a:ln>
        </p:spPr>
      </p:pic>
      <p:sp>
        <p:nvSpPr>
          <p:cNvPr id="586" name="Google Shape;586;p38"/>
          <p:cNvSpPr txBox="1"/>
          <p:nvPr/>
        </p:nvSpPr>
        <p:spPr>
          <a:xfrm>
            <a:off x="4155185" y="1593970"/>
            <a:ext cx="4818000" cy="4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ven Pro SemiBold"/>
                <a:ea typeface="Maven Pro SemiBold"/>
                <a:cs typeface="Maven Pro SemiBold"/>
                <a:sym typeface="Maven Pro SemiBold"/>
              </a:rPr>
              <a:t>Integration with Genetic Testing</a:t>
            </a:r>
            <a:endParaRPr>
              <a:solidFill>
                <a:schemeClr val="dk2"/>
              </a:solidFill>
              <a:latin typeface="Maven Pro SemiBold"/>
              <a:ea typeface="Maven Pro SemiBold"/>
              <a:cs typeface="Maven Pro SemiBold"/>
              <a:sym typeface="Maven Pro SemiBold"/>
            </a:endParaRPr>
          </a:p>
        </p:txBody>
      </p:sp>
      <p:sp>
        <p:nvSpPr>
          <p:cNvPr id="587" name="Google Shape;587;p38"/>
          <p:cNvSpPr txBox="1"/>
          <p:nvPr/>
        </p:nvSpPr>
        <p:spPr>
          <a:xfrm>
            <a:off x="4155185" y="2304597"/>
            <a:ext cx="4818000" cy="4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ven Pro SemiBold"/>
                <a:ea typeface="Maven Pro SemiBold"/>
                <a:cs typeface="Maven Pro SemiBold"/>
                <a:sym typeface="Maven Pro SemiBold"/>
              </a:rPr>
              <a:t>Real-time Monitoring of Embryo Development</a:t>
            </a:r>
            <a:endParaRPr>
              <a:solidFill>
                <a:schemeClr val="dk2"/>
              </a:solidFill>
              <a:latin typeface="Maven Pro SemiBold"/>
              <a:ea typeface="Maven Pro SemiBold"/>
              <a:cs typeface="Maven Pro SemiBold"/>
              <a:sym typeface="Maven Pro SemiBold"/>
            </a:endParaRPr>
          </a:p>
        </p:txBody>
      </p:sp>
      <p:sp>
        <p:nvSpPr>
          <p:cNvPr id="588" name="Google Shape;588;p38"/>
          <p:cNvSpPr txBox="1"/>
          <p:nvPr/>
        </p:nvSpPr>
        <p:spPr>
          <a:xfrm>
            <a:off x="4155185" y="3015224"/>
            <a:ext cx="4818000" cy="4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ven Pro SemiBold"/>
                <a:ea typeface="Maven Pro SemiBold"/>
                <a:cs typeface="Maven Pro SemiBold"/>
                <a:sym typeface="Maven Pro SemiBold"/>
              </a:rPr>
              <a:t>Automated Reporting and Data Analysis</a:t>
            </a:r>
            <a:endParaRPr>
              <a:solidFill>
                <a:schemeClr val="dk2"/>
              </a:solidFill>
              <a:latin typeface="Maven Pro SemiBold"/>
              <a:ea typeface="Maven Pro SemiBold"/>
              <a:cs typeface="Maven Pro SemiBold"/>
              <a:sym typeface="Maven Pro SemiBold"/>
            </a:endParaRPr>
          </a:p>
        </p:txBody>
      </p:sp>
      <p:sp>
        <p:nvSpPr>
          <p:cNvPr id="589" name="Google Shape;589;p38"/>
          <p:cNvSpPr txBox="1"/>
          <p:nvPr/>
        </p:nvSpPr>
        <p:spPr>
          <a:xfrm>
            <a:off x="4155185" y="3725851"/>
            <a:ext cx="4818000" cy="4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ven Pro SemiBold"/>
                <a:ea typeface="Maven Pro SemiBold"/>
                <a:cs typeface="Maven Pro SemiBold"/>
                <a:sym typeface="Maven Pro SemiBold"/>
              </a:rPr>
              <a:t>A</a:t>
            </a:r>
            <a:r>
              <a:rPr lang="en">
                <a:latin typeface="Maven Pro SemiBold"/>
                <a:ea typeface="Maven Pro SemiBold"/>
                <a:cs typeface="Maven Pro SemiBold"/>
                <a:sym typeface="Maven Pro SemiBold"/>
              </a:rPr>
              <a:t>I-Enhanced Predictive Models</a:t>
            </a:r>
            <a:endParaRPr>
              <a:solidFill>
                <a:schemeClr val="dk2"/>
              </a:solidFill>
              <a:latin typeface="Maven Pro SemiBold"/>
              <a:ea typeface="Maven Pro SemiBold"/>
              <a:cs typeface="Maven Pro SemiBold"/>
              <a:sym typeface="Maven Pro SemiBold"/>
            </a:endParaRPr>
          </a:p>
        </p:txBody>
      </p:sp>
      <p:sp>
        <p:nvSpPr>
          <p:cNvPr id="590" name="Google Shape;590;p38"/>
          <p:cNvSpPr txBox="1"/>
          <p:nvPr/>
        </p:nvSpPr>
        <p:spPr>
          <a:xfrm>
            <a:off x="4155185" y="4464020"/>
            <a:ext cx="4818000" cy="4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ven Pro SemiBold"/>
                <a:ea typeface="Maven Pro SemiBold"/>
                <a:cs typeface="Maven Pro SemiBold"/>
                <a:sym typeface="Maven Pro SemiBold"/>
              </a:rPr>
              <a:t>Global Database for Research and Collaboration</a:t>
            </a:r>
            <a:endParaRPr>
              <a:solidFill>
                <a:schemeClr val="dk2"/>
              </a:solidFill>
              <a:latin typeface="Maven Pro SemiBold"/>
              <a:ea typeface="Maven Pro SemiBold"/>
              <a:cs typeface="Maven Pro SemiBold"/>
              <a:sym typeface="Maven Pro SemiBold"/>
            </a:endParaRPr>
          </a:p>
        </p:txBody>
      </p:sp>
      <p:pic>
        <p:nvPicPr>
          <p:cNvPr id="591" name="Google Shape;591;p38"/>
          <p:cNvPicPr preferRelativeResize="0"/>
          <p:nvPr/>
        </p:nvPicPr>
        <p:blipFill>
          <a:blip r:embed="rId4">
            <a:alphaModFix/>
          </a:blip>
          <a:stretch>
            <a:fillRect/>
          </a:stretch>
        </p:blipFill>
        <p:spPr>
          <a:xfrm>
            <a:off x="187400" y="1263651"/>
            <a:ext cx="3914503" cy="3619850"/>
          </a:xfrm>
          <a:prstGeom prst="rect">
            <a:avLst/>
          </a:prstGeom>
          <a:noFill/>
          <a:ln>
            <a:noFill/>
          </a:ln>
        </p:spPr>
      </p:pic>
      <p:sp>
        <p:nvSpPr>
          <p:cNvPr id="592" name="Google Shape;592;p38"/>
          <p:cNvSpPr txBox="1"/>
          <p:nvPr>
            <p:ph type="title"/>
          </p:nvPr>
        </p:nvSpPr>
        <p:spPr>
          <a:xfrm>
            <a:off x="1303800" y="750975"/>
            <a:ext cx="70305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Potential Ways to Expand Project</a:t>
            </a:r>
            <a:endParaRPr>
              <a:solidFill>
                <a:srgbClr val="3A6979"/>
              </a:solidFill>
            </a:endParaRPr>
          </a:p>
          <a:p>
            <a:pPr indent="0" lvl="0" marL="0" rtl="0" algn="l">
              <a:spcBef>
                <a:spcPts val="0"/>
              </a:spcBef>
              <a:spcAft>
                <a:spcPts val="0"/>
              </a:spcAft>
              <a:buNone/>
            </a:pPr>
            <a:r>
              <a:t/>
            </a:r>
            <a:endParaRPr>
              <a:solidFill>
                <a:srgbClr val="3A697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9"/>
          <p:cNvSpPr txBox="1"/>
          <p:nvPr>
            <p:ph type="ctrTitle"/>
          </p:nvPr>
        </p:nvSpPr>
        <p:spPr>
          <a:xfrm>
            <a:off x="454650" y="1987550"/>
            <a:ext cx="4517100" cy="1355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900"/>
              <a:t>Questions?</a:t>
            </a:r>
            <a:endParaRPr sz="3900"/>
          </a:p>
        </p:txBody>
      </p:sp>
      <p:sp>
        <p:nvSpPr>
          <p:cNvPr id="598" name="Google Shape;598;p39"/>
          <p:cNvSpPr txBox="1"/>
          <p:nvPr/>
        </p:nvSpPr>
        <p:spPr>
          <a:xfrm>
            <a:off x="425950" y="352000"/>
            <a:ext cx="6263400" cy="954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5000">
                <a:solidFill>
                  <a:schemeClr val="lt1"/>
                </a:solidFill>
                <a:latin typeface="Maven Pro"/>
                <a:ea typeface="Maven Pro"/>
                <a:cs typeface="Maven Pro"/>
                <a:sym typeface="Maven Pro"/>
              </a:rPr>
              <a:t>Thank</a:t>
            </a:r>
            <a:r>
              <a:rPr lang="en" sz="1300">
                <a:solidFill>
                  <a:schemeClr val="dk2"/>
                </a:solidFill>
                <a:latin typeface="Nunito"/>
                <a:ea typeface="Nunito"/>
                <a:cs typeface="Nunito"/>
                <a:sym typeface="Nunito"/>
              </a:rPr>
              <a:t> </a:t>
            </a:r>
            <a:r>
              <a:rPr b="1" lang="en" sz="5000">
                <a:solidFill>
                  <a:schemeClr val="lt1"/>
                </a:solidFill>
                <a:latin typeface="Maven Pro"/>
                <a:ea typeface="Maven Pro"/>
                <a:cs typeface="Maven Pro"/>
                <a:sym typeface="Maven Pro"/>
              </a:rPr>
              <a:t>You!</a:t>
            </a:r>
            <a:endParaRPr sz="1300">
              <a:solidFill>
                <a:schemeClr val="dk2"/>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604" name="Google Shape;604;p4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1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https://www.kaggle.com/competitions/world-championship-2023-embryo-classification/overview</a:t>
            </a:r>
            <a:endParaRPr sz="1200"/>
          </a:p>
          <a:p>
            <a:pPr indent="-304800" lvl="0" marL="457200" rtl="0" algn="l">
              <a:spcBef>
                <a:spcPts val="0"/>
              </a:spcBef>
              <a:spcAft>
                <a:spcPts val="0"/>
              </a:spcAft>
              <a:buSzPts val="1200"/>
              <a:buChar char="●"/>
            </a:pPr>
            <a:r>
              <a:rPr lang="en" sz="1050">
                <a:solidFill>
                  <a:srgbClr val="3C4043"/>
                </a:solidFill>
                <a:highlight>
                  <a:srgbClr val="FFFFFF"/>
                </a:highlight>
                <a:latin typeface="Times New Roman"/>
                <a:ea typeface="Times New Roman"/>
                <a:cs typeface="Times New Roman"/>
                <a:sym typeface="Times New Roman"/>
              </a:rPr>
              <a:t>IC-IP Lab, ISODS Competitions, Shaimaa Ali. (2023). Embryo classification based on microscopic images. Kaggle. </a:t>
            </a:r>
            <a:r>
              <a:rPr lang="en" sz="1050" u="sng">
                <a:solidFill>
                  <a:srgbClr val="1155CC"/>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https://kaggle.com/competitions/world-championship-2023-embryo-classification</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15"/>
          <p:cNvPicPr preferRelativeResize="0"/>
          <p:nvPr/>
        </p:nvPicPr>
        <p:blipFill>
          <a:blip r:embed="rId3">
            <a:alphaModFix/>
          </a:blip>
          <a:stretch>
            <a:fillRect/>
          </a:stretch>
        </p:blipFill>
        <p:spPr>
          <a:xfrm>
            <a:off x="277425" y="1796501"/>
            <a:ext cx="4807199" cy="2368650"/>
          </a:xfrm>
          <a:prstGeom prst="rect">
            <a:avLst/>
          </a:prstGeom>
          <a:noFill/>
          <a:ln>
            <a:noFill/>
          </a:ln>
        </p:spPr>
      </p:pic>
      <p:sp>
        <p:nvSpPr>
          <p:cNvPr id="292" name="Google Shape;292;p15"/>
          <p:cNvSpPr txBox="1"/>
          <p:nvPr>
            <p:ph idx="1" type="body"/>
          </p:nvPr>
        </p:nvSpPr>
        <p:spPr>
          <a:xfrm>
            <a:off x="5522375" y="1199738"/>
            <a:ext cx="3332100" cy="26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aven Pro"/>
                <a:ea typeface="Maven Pro"/>
                <a:cs typeface="Maven Pro"/>
                <a:sym typeface="Maven Pro"/>
              </a:rPr>
              <a:t>In the field of in vitro fertilization (IVF), one of the critical challenges is selecting the most viable embryos for implantation to increase the chances of a successful pregnancy. </a:t>
            </a:r>
            <a:endParaRPr sz="1600">
              <a:latin typeface="Maven Pro"/>
              <a:ea typeface="Maven Pro"/>
              <a:cs typeface="Maven Pro"/>
              <a:sym typeface="Maven Pro"/>
            </a:endParaRPr>
          </a:p>
          <a:p>
            <a:pPr indent="0" lvl="0" marL="0" rtl="0" algn="l">
              <a:spcBef>
                <a:spcPts val="1200"/>
              </a:spcBef>
              <a:spcAft>
                <a:spcPts val="1200"/>
              </a:spcAft>
              <a:buNone/>
            </a:pPr>
            <a:r>
              <a:rPr lang="en" sz="1600">
                <a:latin typeface="Maven Pro"/>
                <a:ea typeface="Maven Pro"/>
                <a:cs typeface="Maven Pro"/>
                <a:sym typeface="Maven Pro"/>
              </a:rPr>
              <a:t>Currently, this selection process is highly subjective and relies on manual examination by embryologists, which can lead to variability in outcomes. </a:t>
            </a:r>
            <a:endParaRPr sz="1600">
              <a:latin typeface="Maven Pro"/>
              <a:ea typeface="Maven Pro"/>
              <a:cs typeface="Maven Pro"/>
              <a:sym typeface="Maven Pro"/>
            </a:endParaRPr>
          </a:p>
        </p:txBody>
      </p:sp>
      <p:sp>
        <p:nvSpPr>
          <p:cNvPr id="293" name="Google Shape;293;p15"/>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Problem Statement</a:t>
            </a:r>
            <a:endParaRPr>
              <a:solidFill>
                <a:srgbClr val="3A697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750975"/>
            <a:ext cx="46356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Categories of Embryo</a:t>
            </a:r>
            <a:endParaRPr>
              <a:solidFill>
                <a:srgbClr val="3A6979"/>
              </a:solidFill>
            </a:endParaRPr>
          </a:p>
        </p:txBody>
      </p:sp>
      <p:sp>
        <p:nvSpPr>
          <p:cNvPr id="299" name="Google Shape;299;p16"/>
          <p:cNvSpPr/>
          <p:nvPr/>
        </p:nvSpPr>
        <p:spPr>
          <a:xfrm>
            <a:off x="676375" y="3646975"/>
            <a:ext cx="1663800" cy="1131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A6979"/>
                </a:solidFill>
                <a:latin typeface="Maven Pro"/>
                <a:ea typeface="Maven Pro"/>
                <a:cs typeface="Maven Pro"/>
                <a:sym typeface="Maven Pro"/>
              </a:rPr>
              <a:t>Optimum quality embryo which has the best chance of implanting.</a:t>
            </a:r>
            <a:endParaRPr b="1">
              <a:solidFill>
                <a:srgbClr val="3A6979"/>
              </a:solidFill>
              <a:latin typeface="Maven Pro"/>
              <a:ea typeface="Maven Pro"/>
              <a:cs typeface="Maven Pro"/>
              <a:sym typeface="Maven Pro"/>
            </a:endParaRPr>
          </a:p>
        </p:txBody>
      </p:sp>
      <p:sp>
        <p:nvSpPr>
          <p:cNvPr id="300" name="Google Shape;300;p16"/>
          <p:cNvSpPr/>
          <p:nvPr/>
        </p:nvSpPr>
        <p:spPr>
          <a:xfrm>
            <a:off x="676375" y="3396950"/>
            <a:ext cx="1663800" cy="293700"/>
          </a:xfrm>
          <a:prstGeom prst="rect">
            <a:avLst/>
          </a:prstGeom>
          <a:solidFill>
            <a:srgbClr val="3A69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Category A</a:t>
            </a:r>
            <a:endParaRPr b="1">
              <a:solidFill>
                <a:schemeClr val="lt1"/>
              </a:solidFill>
              <a:latin typeface="Maven Pro"/>
              <a:ea typeface="Maven Pro"/>
              <a:cs typeface="Maven Pro"/>
              <a:sym typeface="Maven Pro"/>
            </a:endParaRPr>
          </a:p>
        </p:txBody>
      </p:sp>
      <p:pic>
        <p:nvPicPr>
          <p:cNvPr id="301" name="Google Shape;301;p16"/>
          <p:cNvPicPr preferRelativeResize="0"/>
          <p:nvPr/>
        </p:nvPicPr>
        <p:blipFill>
          <a:blip r:embed="rId3">
            <a:alphaModFix/>
          </a:blip>
          <a:stretch>
            <a:fillRect/>
          </a:stretch>
        </p:blipFill>
        <p:spPr>
          <a:xfrm>
            <a:off x="457200" y="1494375"/>
            <a:ext cx="8001000" cy="1838325"/>
          </a:xfrm>
          <a:prstGeom prst="rect">
            <a:avLst/>
          </a:prstGeom>
          <a:noFill/>
          <a:ln>
            <a:noFill/>
          </a:ln>
        </p:spPr>
      </p:pic>
      <p:sp>
        <p:nvSpPr>
          <p:cNvPr id="302" name="Google Shape;302;p16"/>
          <p:cNvSpPr/>
          <p:nvPr/>
        </p:nvSpPr>
        <p:spPr>
          <a:xfrm>
            <a:off x="2733775" y="3646975"/>
            <a:ext cx="1663800" cy="1131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A6979"/>
                </a:solidFill>
                <a:latin typeface="Maven Pro"/>
                <a:ea typeface="Maven Pro"/>
                <a:cs typeface="Maven Pro"/>
                <a:sym typeface="Maven Pro"/>
              </a:rPr>
              <a:t>a good quality embryo which is very likely to implant</a:t>
            </a:r>
            <a:endParaRPr b="1">
              <a:solidFill>
                <a:srgbClr val="3A6979"/>
              </a:solidFill>
              <a:latin typeface="Maven Pro"/>
              <a:ea typeface="Maven Pro"/>
              <a:cs typeface="Maven Pro"/>
              <a:sym typeface="Maven Pro"/>
            </a:endParaRPr>
          </a:p>
        </p:txBody>
      </p:sp>
      <p:sp>
        <p:nvSpPr>
          <p:cNvPr id="303" name="Google Shape;303;p16"/>
          <p:cNvSpPr/>
          <p:nvPr/>
        </p:nvSpPr>
        <p:spPr>
          <a:xfrm>
            <a:off x="2733775" y="3396950"/>
            <a:ext cx="1663800" cy="293700"/>
          </a:xfrm>
          <a:prstGeom prst="rect">
            <a:avLst/>
          </a:prstGeom>
          <a:solidFill>
            <a:srgbClr val="3A69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Category B</a:t>
            </a:r>
            <a:endParaRPr b="1">
              <a:solidFill>
                <a:schemeClr val="lt1"/>
              </a:solidFill>
              <a:latin typeface="Maven Pro"/>
              <a:ea typeface="Maven Pro"/>
              <a:cs typeface="Maven Pro"/>
              <a:sym typeface="Maven Pro"/>
            </a:endParaRPr>
          </a:p>
        </p:txBody>
      </p:sp>
      <p:sp>
        <p:nvSpPr>
          <p:cNvPr id="304" name="Google Shape;304;p16"/>
          <p:cNvSpPr/>
          <p:nvPr/>
        </p:nvSpPr>
        <p:spPr>
          <a:xfrm>
            <a:off x="4714975" y="3646975"/>
            <a:ext cx="1663800" cy="1131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A6979"/>
                </a:solidFill>
                <a:latin typeface="Maven Pro"/>
                <a:ea typeface="Maven Pro"/>
                <a:cs typeface="Maven Pro"/>
                <a:sym typeface="Maven Pro"/>
              </a:rPr>
              <a:t>an embryo that is not great quality and which is unlikely to implant</a:t>
            </a:r>
            <a:endParaRPr b="1">
              <a:solidFill>
                <a:srgbClr val="3A6979"/>
              </a:solidFill>
              <a:latin typeface="Maven Pro"/>
              <a:ea typeface="Maven Pro"/>
              <a:cs typeface="Maven Pro"/>
              <a:sym typeface="Maven Pro"/>
            </a:endParaRPr>
          </a:p>
        </p:txBody>
      </p:sp>
      <p:sp>
        <p:nvSpPr>
          <p:cNvPr id="305" name="Google Shape;305;p16"/>
          <p:cNvSpPr/>
          <p:nvPr/>
        </p:nvSpPr>
        <p:spPr>
          <a:xfrm>
            <a:off x="4714975" y="3396950"/>
            <a:ext cx="1663800" cy="293700"/>
          </a:xfrm>
          <a:prstGeom prst="rect">
            <a:avLst/>
          </a:prstGeom>
          <a:solidFill>
            <a:srgbClr val="3A69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Category C</a:t>
            </a:r>
            <a:endParaRPr b="1">
              <a:solidFill>
                <a:schemeClr val="lt1"/>
              </a:solidFill>
              <a:latin typeface="Maven Pro"/>
              <a:ea typeface="Maven Pro"/>
              <a:cs typeface="Maven Pro"/>
              <a:sym typeface="Maven Pro"/>
            </a:endParaRPr>
          </a:p>
        </p:txBody>
      </p:sp>
      <p:sp>
        <p:nvSpPr>
          <p:cNvPr id="306" name="Google Shape;306;p16"/>
          <p:cNvSpPr/>
          <p:nvPr/>
        </p:nvSpPr>
        <p:spPr>
          <a:xfrm>
            <a:off x="6696175" y="3646975"/>
            <a:ext cx="1663800" cy="1131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A6979"/>
                </a:solidFill>
                <a:latin typeface="Maven Pro"/>
                <a:ea typeface="Maven Pro"/>
                <a:cs typeface="Maven Pro"/>
                <a:sym typeface="Maven Pro"/>
              </a:rPr>
              <a:t>a poor quality embryo which is very unlikely to implant</a:t>
            </a:r>
            <a:endParaRPr b="1">
              <a:solidFill>
                <a:srgbClr val="3A6979"/>
              </a:solidFill>
              <a:latin typeface="Maven Pro"/>
              <a:ea typeface="Maven Pro"/>
              <a:cs typeface="Maven Pro"/>
              <a:sym typeface="Maven Pro"/>
            </a:endParaRPr>
          </a:p>
        </p:txBody>
      </p:sp>
      <p:sp>
        <p:nvSpPr>
          <p:cNvPr id="307" name="Google Shape;307;p16"/>
          <p:cNvSpPr/>
          <p:nvPr/>
        </p:nvSpPr>
        <p:spPr>
          <a:xfrm>
            <a:off x="6696175" y="3396950"/>
            <a:ext cx="1663800" cy="293700"/>
          </a:xfrm>
          <a:prstGeom prst="rect">
            <a:avLst/>
          </a:prstGeom>
          <a:solidFill>
            <a:srgbClr val="3A69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Category D</a:t>
            </a:r>
            <a:endParaRPr b="1">
              <a:solidFill>
                <a:schemeClr val="lt1"/>
              </a:solidFill>
              <a:latin typeface="Maven Pro"/>
              <a:ea typeface="Maven Pro"/>
              <a:cs typeface="Maven Pro"/>
              <a:sym typeface="Maven Pro"/>
            </a:endParaRPr>
          </a:p>
        </p:txBody>
      </p:sp>
      <p:sp>
        <p:nvSpPr>
          <p:cNvPr id="308" name="Google Shape;308;p16"/>
          <p:cNvSpPr txBox="1"/>
          <p:nvPr/>
        </p:nvSpPr>
        <p:spPr>
          <a:xfrm>
            <a:off x="6156975" y="5126100"/>
            <a:ext cx="3009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
        <p:nvSpPr>
          <p:cNvPr id="309" name="Google Shape;309;p16"/>
          <p:cNvSpPr txBox="1"/>
          <p:nvPr/>
        </p:nvSpPr>
        <p:spPr>
          <a:xfrm>
            <a:off x="4907075" y="4984725"/>
            <a:ext cx="4869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Nunito"/>
                <a:ea typeface="Nunito"/>
                <a:cs typeface="Nunito"/>
                <a:sym typeface="Nunito"/>
              </a:rPr>
              <a:t>https://www.institutobernabeu.com/en/blog/criteria-for-embryo-classification/</a:t>
            </a:r>
            <a:endParaRPr sz="900">
              <a:solidFill>
                <a:schemeClr val="dk2"/>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7"/>
          <p:cNvSpPr txBox="1"/>
          <p:nvPr>
            <p:ph idx="1" type="body"/>
          </p:nvPr>
        </p:nvSpPr>
        <p:spPr>
          <a:xfrm>
            <a:off x="5133000" y="612600"/>
            <a:ext cx="3905400" cy="44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55B54"/>
                </a:solidFill>
                <a:latin typeface="Maven Pro"/>
                <a:ea typeface="Maven Pro"/>
                <a:cs typeface="Maven Pro"/>
                <a:sym typeface="Maven Pro"/>
              </a:rPr>
              <a:t>This project aims to develop an advanced image analytics solution that utilizes machine learning and computer vision techniques to analyze and classify embryos. </a:t>
            </a:r>
            <a:endParaRPr sz="1600">
              <a:solidFill>
                <a:srgbClr val="155B54"/>
              </a:solidFill>
              <a:latin typeface="Maven Pro"/>
              <a:ea typeface="Maven Pro"/>
              <a:cs typeface="Maven Pro"/>
              <a:sym typeface="Maven Pro"/>
            </a:endParaRPr>
          </a:p>
          <a:p>
            <a:pPr indent="0" lvl="0" marL="0" rtl="0" algn="l">
              <a:spcBef>
                <a:spcPts val="1200"/>
              </a:spcBef>
              <a:spcAft>
                <a:spcPts val="0"/>
              </a:spcAft>
              <a:buNone/>
            </a:pPr>
            <a:r>
              <a:rPr lang="en" sz="1600">
                <a:solidFill>
                  <a:srgbClr val="155B54"/>
                </a:solidFill>
                <a:latin typeface="Maven Pro"/>
                <a:ea typeface="Maven Pro"/>
                <a:cs typeface="Maven Pro"/>
                <a:sym typeface="Maven Pro"/>
              </a:rPr>
              <a:t>We want to provide a more accurate, consistent, and objective method for distinguishing between embryos with higher and lower potential for successful development, thereby enhancing the overall effectiveness and success rates of IVF treatments.</a:t>
            </a:r>
            <a:endParaRPr sz="1600">
              <a:solidFill>
                <a:srgbClr val="155B54"/>
              </a:solidFill>
              <a:latin typeface="Maven Pro"/>
              <a:ea typeface="Maven Pro"/>
              <a:cs typeface="Maven Pro"/>
              <a:sym typeface="Maven Pro"/>
            </a:endParaRPr>
          </a:p>
          <a:p>
            <a:pPr indent="0" lvl="0" marL="0" rtl="0" algn="l">
              <a:spcBef>
                <a:spcPts val="1200"/>
              </a:spcBef>
              <a:spcAft>
                <a:spcPts val="1200"/>
              </a:spcAft>
              <a:buNone/>
            </a:pPr>
            <a:r>
              <a:t/>
            </a:r>
            <a:endParaRPr sz="1600">
              <a:solidFill>
                <a:srgbClr val="155B54"/>
              </a:solidFill>
              <a:latin typeface="Maven Pro"/>
              <a:ea typeface="Maven Pro"/>
              <a:cs typeface="Maven Pro"/>
              <a:sym typeface="Maven Pro"/>
            </a:endParaRPr>
          </a:p>
        </p:txBody>
      </p:sp>
      <p:sp>
        <p:nvSpPr>
          <p:cNvPr id="315" name="Google Shape;315;p17"/>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Goal</a:t>
            </a:r>
            <a:endParaRPr>
              <a:solidFill>
                <a:srgbClr val="3A6979"/>
              </a:solidFill>
            </a:endParaRPr>
          </a:p>
        </p:txBody>
      </p:sp>
      <p:pic>
        <p:nvPicPr>
          <p:cNvPr id="316" name="Google Shape;316;p17"/>
          <p:cNvPicPr preferRelativeResize="0"/>
          <p:nvPr/>
        </p:nvPicPr>
        <p:blipFill>
          <a:blip r:embed="rId3">
            <a:alphaModFix/>
          </a:blip>
          <a:stretch>
            <a:fillRect/>
          </a:stretch>
        </p:blipFill>
        <p:spPr>
          <a:xfrm>
            <a:off x="183400" y="1712050"/>
            <a:ext cx="4668375" cy="25188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8"/>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What are we doing?</a:t>
            </a:r>
            <a:endParaRPr>
              <a:solidFill>
                <a:srgbClr val="3A6979"/>
              </a:solidFill>
            </a:endParaRPr>
          </a:p>
        </p:txBody>
      </p:sp>
      <p:sp>
        <p:nvSpPr>
          <p:cNvPr id="322" name="Google Shape;322;p18"/>
          <p:cNvSpPr/>
          <p:nvPr/>
        </p:nvSpPr>
        <p:spPr>
          <a:xfrm>
            <a:off x="545875" y="2233875"/>
            <a:ext cx="1902900" cy="1185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55B54"/>
                </a:solidFill>
                <a:latin typeface="Maven Pro"/>
                <a:ea typeface="Maven Pro"/>
                <a:cs typeface="Maven Pro"/>
                <a:sym typeface="Maven Pro"/>
              </a:rPr>
              <a:t>Exploratory Data Analysis</a:t>
            </a:r>
            <a:endParaRPr b="1">
              <a:solidFill>
                <a:srgbClr val="155B54"/>
              </a:solidFill>
              <a:latin typeface="Maven Pro"/>
              <a:ea typeface="Maven Pro"/>
              <a:cs typeface="Maven Pro"/>
              <a:sym typeface="Maven Pro"/>
            </a:endParaRPr>
          </a:p>
        </p:txBody>
      </p:sp>
      <p:sp>
        <p:nvSpPr>
          <p:cNvPr id="323" name="Google Shape;323;p18"/>
          <p:cNvSpPr/>
          <p:nvPr/>
        </p:nvSpPr>
        <p:spPr>
          <a:xfrm>
            <a:off x="26794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Convolutional Neural Network (CNN)</a:t>
            </a:r>
            <a:endParaRPr b="1">
              <a:solidFill>
                <a:schemeClr val="lt1"/>
              </a:solidFill>
              <a:latin typeface="Maven Pro"/>
              <a:ea typeface="Maven Pro"/>
              <a:cs typeface="Maven Pro"/>
              <a:sym typeface="Maven Pro"/>
            </a:endParaRPr>
          </a:p>
        </p:txBody>
      </p:sp>
      <p:sp>
        <p:nvSpPr>
          <p:cNvPr id="324" name="Google Shape;324;p18"/>
          <p:cNvSpPr/>
          <p:nvPr/>
        </p:nvSpPr>
        <p:spPr>
          <a:xfrm>
            <a:off x="22963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25" name="Google Shape;325;p18"/>
          <p:cNvSpPr/>
          <p:nvPr/>
        </p:nvSpPr>
        <p:spPr>
          <a:xfrm>
            <a:off x="48130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Structural Similarity Index</a:t>
            </a:r>
            <a:endParaRPr b="1">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(SSIM)</a:t>
            </a:r>
            <a:endParaRPr b="1">
              <a:solidFill>
                <a:schemeClr val="lt1"/>
              </a:solidFill>
              <a:latin typeface="Maven Pro"/>
              <a:ea typeface="Maven Pro"/>
              <a:cs typeface="Maven Pro"/>
              <a:sym typeface="Maven Pro"/>
            </a:endParaRPr>
          </a:p>
        </p:txBody>
      </p:sp>
      <p:sp>
        <p:nvSpPr>
          <p:cNvPr id="326" name="Google Shape;326;p18"/>
          <p:cNvSpPr/>
          <p:nvPr/>
        </p:nvSpPr>
        <p:spPr>
          <a:xfrm>
            <a:off x="44299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27" name="Google Shape;327;p18"/>
          <p:cNvSpPr/>
          <p:nvPr/>
        </p:nvSpPr>
        <p:spPr>
          <a:xfrm>
            <a:off x="6946675" y="2233875"/>
            <a:ext cx="1902900" cy="1185300"/>
          </a:xfrm>
          <a:prstGeom prst="roundRect">
            <a:avLst>
              <a:gd fmla="val 16667" name="adj"/>
            </a:avLst>
          </a:prstGeom>
          <a:solidFill>
            <a:srgbClr val="155B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Conclusion &amp; Future Scope</a:t>
            </a:r>
            <a:endParaRPr b="1">
              <a:solidFill>
                <a:schemeClr val="lt1"/>
              </a:solidFill>
              <a:latin typeface="Maven Pro"/>
              <a:ea typeface="Maven Pro"/>
              <a:cs typeface="Maven Pro"/>
              <a:sym typeface="Maven Pro"/>
            </a:endParaRPr>
          </a:p>
        </p:txBody>
      </p:sp>
      <p:sp>
        <p:nvSpPr>
          <p:cNvPr id="328" name="Google Shape;328;p18"/>
          <p:cNvSpPr/>
          <p:nvPr/>
        </p:nvSpPr>
        <p:spPr>
          <a:xfrm>
            <a:off x="6563500" y="2657825"/>
            <a:ext cx="587100" cy="293700"/>
          </a:xfrm>
          <a:prstGeom prst="rightArrow">
            <a:avLst>
              <a:gd fmla="val 50000" name="adj1"/>
              <a:gd fmla="val 50000" name="adj2"/>
            </a:avLst>
          </a:prstGeom>
          <a:solidFill>
            <a:schemeClr val="lt1"/>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19"/>
          <p:cNvGrpSpPr/>
          <p:nvPr/>
        </p:nvGrpSpPr>
        <p:grpSpPr>
          <a:xfrm>
            <a:off x="665499" y="2360025"/>
            <a:ext cx="3156542" cy="1760401"/>
            <a:chOff x="0" y="199231"/>
            <a:chExt cx="2292000" cy="1760401"/>
          </a:xfrm>
        </p:grpSpPr>
        <p:sp>
          <p:nvSpPr>
            <p:cNvPr id="334" name="Google Shape;334;p19"/>
            <p:cNvSpPr/>
            <p:nvPr/>
          </p:nvSpPr>
          <p:spPr>
            <a:xfrm>
              <a:off x="0" y="346831"/>
              <a:ext cx="2292000" cy="2520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114599" y="199231"/>
              <a:ext cx="1604400" cy="295200"/>
            </a:xfrm>
            <a:prstGeom prst="roundRect">
              <a:avLst>
                <a:gd fmla="val 16667" name="adj"/>
              </a:avLst>
            </a:prstGeom>
            <a:solidFill>
              <a:srgbClr val="155B5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txBox="1"/>
            <p:nvPr/>
          </p:nvSpPr>
          <p:spPr>
            <a:xfrm>
              <a:off x="129012" y="213631"/>
              <a:ext cx="1905600" cy="266400"/>
            </a:xfrm>
            <a:prstGeom prst="rect">
              <a:avLst/>
            </a:prstGeom>
            <a:solidFill>
              <a:srgbClr val="155B54"/>
            </a:solidFill>
            <a:ln>
              <a:noFill/>
            </a:ln>
          </p:spPr>
          <p:txBody>
            <a:bodyPr anchorCtr="0" anchor="ctr" bIns="0" lIns="60625" spcFirstLastPara="1" rIns="60625" wrap="square" tIns="0">
              <a:noAutofit/>
            </a:bodyPr>
            <a:lstStyle/>
            <a:p>
              <a:pPr indent="0" lvl="0" marL="0" marR="0" rtl="0" algn="l">
                <a:lnSpc>
                  <a:spcPct val="90000"/>
                </a:lnSpc>
                <a:spcBef>
                  <a:spcPts val="0"/>
                </a:spcBef>
                <a:spcAft>
                  <a:spcPts val="0"/>
                </a:spcAft>
                <a:buClr>
                  <a:srgbClr val="000000"/>
                </a:buClr>
                <a:buSzPts val="1000"/>
                <a:buFont typeface="Arial"/>
                <a:buNone/>
              </a:pPr>
              <a:r>
                <a:rPr lang="en" sz="1100">
                  <a:solidFill>
                    <a:schemeClr val="lt1"/>
                  </a:solidFill>
                  <a:latin typeface="Maven Pro SemiBold"/>
                  <a:ea typeface="Maven Pro SemiBold"/>
                  <a:cs typeface="Maven Pro SemiBold"/>
                  <a:sym typeface="Maven Pro SemiBold"/>
                </a:rPr>
                <a:t>840 Training Images</a:t>
              </a:r>
              <a:endParaRPr sz="1500">
                <a:latin typeface="Maven Pro SemiBold"/>
                <a:ea typeface="Maven Pro SemiBold"/>
                <a:cs typeface="Maven Pro SemiBold"/>
                <a:sym typeface="Maven Pro SemiBold"/>
              </a:endParaRPr>
            </a:p>
          </p:txBody>
        </p:sp>
        <p:sp>
          <p:nvSpPr>
            <p:cNvPr id="337" name="Google Shape;337;p19"/>
            <p:cNvSpPr/>
            <p:nvPr/>
          </p:nvSpPr>
          <p:spPr>
            <a:xfrm>
              <a:off x="0" y="800432"/>
              <a:ext cx="2292000" cy="2520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114599" y="652831"/>
              <a:ext cx="1604400" cy="295200"/>
            </a:xfrm>
            <a:prstGeom prst="roundRect">
              <a:avLst>
                <a:gd fmla="val 16667" name="adj"/>
              </a:avLst>
            </a:prstGeom>
            <a:solidFill>
              <a:srgbClr val="155B5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txBox="1"/>
            <p:nvPr/>
          </p:nvSpPr>
          <p:spPr>
            <a:xfrm>
              <a:off x="129012" y="667231"/>
              <a:ext cx="1905600" cy="266400"/>
            </a:xfrm>
            <a:prstGeom prst="rect">
              <a:avLst/>
            </a:prstGeom>
            <a:solidFill>
              <a:srgbClr val="155B54"/>
            </a:solidFill>
            <a:ln>
              <a:noFill/>
            </a:ln>
          </p:spPr>
          <p:txBody>
            <a:bodyPr anchorCtr="0" anchor="ctr" bIns="0" lIns="60625" spcFirstLastPara="1" rIns="60625" wrap="square" tIns="0">
              <a:noAutofit/>
            </a:bodyPr>
            <a:lstStyle/>
            <a:p>
              <a:pPr indent="0" lvl="0" marL="0" marR="0" rtl="0" algn="l">
                <a:lnSpc>
                  <a:spcPct val="90000"/>
                </a:lnSpc>
                <a:spcBef>
                  <a:spcPts val="0"/>
                </a:spcBef>
                <a:spcAft>
                  <a:spcPts val="0"/>
                </a:spcAft>
                <a:buClr>
                  <a:srgbClr val="000000"/>
                </a:buClr>
                <a:buSzPts val="1000"/>
                <a:buFont typeface="Arial"/>
                <a:buNone/>
              </a:pPr>
              <a:r>
                <a:rPr lang="en" sz="1100">
                  <a:solidFill>
                    <a:schemeClr val="lt1"/>
                  </a:solidFill>
                  <a:latin typeface="Maven Pro SemiBold"/>
                  <a:ea typeface="Maven Pro SemiBold"/>
                  <a:cs typeface="Maven Pro SemiBold"/>
                  <a:sym typeface="Maven Pro SemiBold"/>
                </a:rPr>
                <a:t>JPG format</a:t>
              </a:r>
              <a:endParaRPr sz="1500">
                <a:latin typeface="Maven Pro SemiBold"/>
                <a:ea typeface="Maven Pro SemiBold"/>
                <a:cs typeface="Maven Pro SemiBold"/>
                <a:sym typeface="Maven Pro SemiBold"/>
              </a:endParaRPr>
            </a:p>
          </p:txBody>
        </p:sp>
        <p:sp>
          <p:nvSpPr>
            <p:cNvPr id="340" name="Google Shape;340;p19"/>
            <p:cNvSpPr/>
            <p:nvPr/>
          </p:nvSpPr>
          <p:spPr>
            <a:xfrm>
              <a:off x="0" y="1254032"/>
              <a:ext cx="2292000" cy="2520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114599" y="1106432"/>
              <a:ext cx="1604400" cy="295200"/>
            </a:xfrm>
            <a:prstGeom prst="roundRect">
              <a:avLst>
                <a:gd fmla="val 16667" name="adj"/>
              </a:avLst>
            </a:prstGeom>
            <a:solidFill>
              <a:srgbClr val="155B5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txBox="1"/>
            <p:nvPr/>
          </p:nvSpPr>
          <p:spPr>
            <a:xfrm>
              <a:off x="129012" y="1120831"/>
              <a:ext cx="1905600" cy="266400"/>
            </a:xfrm>
            <a:prstGeom prst="rect">
              <a:avLst/>
            </a:prstGeom>
            <a:solidFill>
              <a:srgbClr val="155B54"/>
            </a:solidFill>
            <a:ln>
              <a:noFill/>
            </a:ln>
          </p:spPr>
          <p:txBody>
            <a:bodyPr anchorCtr="0" anchor="ctr" bIns="0" lIns="60625" spcFirstLastPara="1" rIns="60625" wrap="square" tIns="0">
              <a:noAutofit/>
            </a:bodyPr>
            <a:lstStyle/>
            <a:p>
              <a:pPr indent="0" lvl="0" marL="0" marR="0" rtl="0" algn="l">
                <a:lnSpc>
                  <a:spcPct val="90000"/>
                </a:lnSpc>
                <a:spcBef>
                  <a:spcPts val="0"/>
                </a:spcBef>
                <a:spcAft>
                  <a:spcPts val="0"/>
                </a:spcAft>
                <a:buClr>
                  <a:srgbClr val="000000"/>
                </a:buClr>
                <a:buSzPts val="1000"/>
                <a:buFont typeface="Arial"/>
                <a:buNone/>
              </a:pPr>
              <a:r>
                <a:rPr lang="en" sz="1100">
                  <a:solidFill>
                    <a:schemeClr val="lt1"/>
                  </a:solidFill>
                  <a:latin typeface="Maven Pro SemiBold"/>
                  <a:ea typeface="Maven Pro SemiBold"/>
                  <a:cs typeface="Maven Pro SemiBold"/>
                  <a:sym typeface="Maven Pro SemiBold"/>
                </a:rPr>
                <a:t>256 x 256 Pixels</a:t>
              </a:r>
              <a:endParaRPr sz="1500">
                <a:latin typeface="Maven Pro SemiBold"/>
                <a:ea typeface="Maven Pro SemiBold"/>
                <a:cs typeface="Maven Pro SemiBold"/>
                <a:sym typeface="Maven Pro SemiBold"/>
              </a:endParaRPr>
            </a:p>
          </p:txBody>
        </p:sp>
        <p:sp>
          <p:nvSpPr>
            <p:cNvPr id="343" name="Google Shape;343;p19"/>
            <p:cNvSpPr/>
            <p:nvPr/>
          </p:nvSpPr>
          <p:spPr>
            <a:xfrm>
              <a:off x="0" y="1707632"/>
              <a:ext cx="2292000" cy="2520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114599" y="1560031"/>
              <a:ext cx="1920000" cy="295200"/>
            </a:xfrm>
            <a:prstGeom prst="roundRect">
              <a:avLst>
                <a:gd fmla="val 16667" name="adj"/>
              </a:avLst>
            </a:prstGeom>
            <a:solidFill>
              <a:srgbClr val="155B5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txBox="1"/>
            <p:nvPr/>
          </p:nvSpPr>
          <p:spPr>
            <a:xfrm>
              <a:off x="129012" y="1574431"/>
              <a:ext cx="1905600" cy="152400"/>
            </a:xfrm>
            <a:prstGeom prst="rect">
              <a:avLst/>
            </a:prstGeom>
            <a:solidFill>
              <a:srgbClr val="155B54"/>
            </a:solidFill>
            <a:ln>
              <a:noFill/>
            </a:ln>
          </p:spPr>
          <p:txBody>
            <a:bodyPr anchorCtr="0" anchor="ctr" bIns="0" lIns="60625" spcFirstLastPara="1" rIns="60625" wrap="square" tIns="0">
              <a:spAutoFit/>
            </a:bodyPr>
            <a:lstStyle/>
            <a:p>
              <a:pPr indent="0" lvl="0" marL="0" marR="0" rtl="0" algn="l">
                <a:lnSpc>
                  <a:spcPct val="90000"/>
                </a:lnSpc>
                <a:spcBef>
                  <a:spcPts val="0"/>
                </a:spcBef>
                <a:spcAft>
                  <a:spcPts val="0"/>
                </a:spcAft>
                <a:buClr>
                  <a:srgbClr val="000000"/>
                </a:buClr>
                <a:buSzPts val="1000"/>
                <a:buFont typeface="Arial"/>
                <a:buNone/>
              </a:pPr>
              <a:r>
                <a:rPr lang="en" sz="1100">
                  <a:solidFill>
                    <a:schemeClr val="lt1"/>
                  </a:solidFill>
                  <a:latin typeface="Maven Pro SemiBold"/>
                  <a:ea typeface="Maven Pro SemiBold"/>
                  <a:cs typeface="Maven Pro SemiBold"/>
                  <a:sym typeface="Maven Pro SemiBold"/>
                </a:rPr>
                <a:t>3-Day and 5-Day embryos images</a:t>
              </a:r>
              <a:endParaRPr sz="1500">
                <a:latin typeface="Maven Pro SemiBold"/>
                <a:ea typeface="Maven Pro SemiBold"/>
                <a:cs typeface="Maven Pro SemiBold"/>
                <a:sym typeface="Maven Pro SemiBold"/>
              </a:endParaRPr>
            </a:p>
          </p:txBody>
        </p:sp>
      </p:grpSp>
      <p:grpSp>
        <p:nvGrpSpPr>
          <p:cNvPr id="346" name="Google Shape;346;p19"/>
          <p:cNvGrpSpPr/>
          <p:nvPr/>
        </p:nvGrpSpPr>
        <p:grpSpPr>
          <a:xfrm>
            <a:off x="4801412" y="1625468"/>
            <a:ext cx="2624552" cy="1175725"/>
            <a:chOff x="2896" y="207185"/>
            <a:chExt cx="2624552" cy="1175725"/>
          </a:xfrm>
        </p:grpSpPr>
        <p:sp>
          <p:nvSpPr>
            <p:cNvPr id="347" name="Google Shape;347;p19"/>
            <p:cNvSpPr/>
            <p:nvPr/>
          </p:nvSpPr>
          <p:spPr>
            <a:xfrm>
              <a:off x="2896" y="521597"/>
              <a:ext cx="1093500" cy="546900"/>
            </a:xfrm>
            <a:prstGeom prst="roundRect">
              <a:avLst>
                <a:gd fmla="val 10000" name="adj"/>
              </a:avLst>
            </a:prstGeom>
            <a:solidFill>
              <a:schemeClr val="accent3">
                <a:alpha val="8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48" name="Google Shape;348;p19"/>
            <p:cNvSpPr txBox="1"/>
            <p:nvPr/>
          </p:nvSpPr>
          <p:spPr>
            <a:xfrm>
              <a:off x="18911" y="537612"/>
              <a:ext cx="1061700" cy="514800"/>
            </a:xfrm>
            <a:prstGeom prst="rect">
              <a:avLst/>
            </a:prstGeom>
            <a:solidFill>
              <a:srgbClr val="155B54"/>
            </a:solid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lang="en" sz="1100">
                  <a:solidFill>
                    <a:schemeClr val="lt1"/>
                  </a:solidFill>
                  <a:latin typeface="Maven Pro"/>
                  <a:ea typeface="Maven Pro"/>
                  <a:cs typeface="Maven Pro"/>
                  <a:sym typeface="Maven Pro"/>
                </a:rPr>
                <a:t>Class Labels</a:t>
              </a:r>
              <a:endParaRPr>
                <a:latin typeface="Maven Pro"/>
                <a:ea typeface="Maven Pro"/>
                <a:cs typeface="Maven Pro"/>
                <a:sym typeface="Maven Pro"/>
              </a:endParaRPr>
            </a:p>
          </p:txBody>
        </p:sp>
        <p:sp>
          <p:nvSpPr>
            <p:cNvPr id="349" name="Google Shape;349;p19"/>
            <p:cNvSpPr/>
            <p:nvPr/>
          </p:nvSpPr>
          <p:spPr>
            <a:xfrm rot="-2142499">
              <a:off x="1045804" y="606898"/>
              <a:ext cx="538671" cy="61937"/>
            </a:xfrm>
            <a:custGeom>
              <a:rect b="b" l="l" r="r" t="t"/>
              <a:pathLst>
                <a:path extrusionOk="0" h="120000" w="120000">
                  <a:moveTo>
                    <a:pt x="0" y="60000"/>
                  </a:moveTo>
                  <a:lnTo>
                    <a:pt x="120000" y="60000"/>
                  </a:lnTo>
                </a:path>
              </a:pathLst>
            </a:custGeom>
            <a:noFill/>
            <a:ln cap="flat" cmpd="sng" w="25400">
              <a:solidFill>
                <a:srgbClr val="78A0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50" name="Google Shape;350;p19"/>
            <p:cNvSpPr txBox="1"/>
            <p:nvPr/>
          </p:nvSpPr>
          <p:spPr>
            <a:xfrm rot="-2127802">
              <a:off x="1301736" y="624423"/>
              <a:ext cx="26888" cy="2688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i="0" sz="500" u="none" cap="none" strike="noStrike">
                <a:solidFill>
                  <a:srgbClr val="000000"/>
                </a:solidFill>
                <a:latin typeface="Maven Pro"/>
                <a:ea typeface="Maven Pro"/>
                <a:cs typeface="Maven Pro"/>
                <a:sym typeface="Maven Pro"/>
              </a:endParaRPr>
            </a:p>
          </p:txBody>
        </p:sp>
        <p:sp>
          <p:nvSpPr>
            <p:cNvPr id="351" name="Google Shape;351;p19"/>
            <p:cNvSpPr/>
            <p:nvPr/>
          </p:nvSpPr>
          <p:spPr>
            <a:xfrm>
              <a:off x="1533948" y="207185"/>
              <a:ext cx="1093500" cy="546900"/>
            </a:xfrm>
            <a:prstGeom prst="roundRect">
              <a:avLst>
                <a:gd fmla="val 10000" name="adj"/>
              </a:avLst>
            </a:prstGeom>
            <a:solidFill>
              <a:schemeClr val="accent3">
                <a:alpha val="698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52" name="Google Shape;352;p19"/>
            <p:cNvSpPr txBox="1"/>
            <p:nvPr/>
          </p:nvSpPr>
          <p:spPr>
            <a:xfrm>
              <a:off x="1549963" y="223200"/>
              <a:ext cx="1061700" cy="514800"/>
            </a:xfrm>
            <a:prstGeom prst="rect">
              <a:avLst/>
            </a:prstGeom>
            <a:solidFill>
              <a:srgbClr val="155B54"/>
            </a:solid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rgbClr val="000000"/>
                </a:buClr>
                <a:buSzPts val="1000"/>
                <a:buFont typeface="Arial"/>
                <a:buNone/>
              </a:pPr>
              <a:r>
                <a:rPr lang="en" sz="1000">
                  <a:solidFill>
                    <a:schemeClr val="lt1"/>
                  </a:solidFill>
                  <a:latin typeface="Maven Pro"/>
                  <a:ea typeface="Maven Pro"/>
                  <a:cs typeface="Maven Pro"/>
                  <a:sym typeface="Maven Pro"/>
                </a:rPr>
                <a:t>Bad; 0</a:t>
              </a:r>
              <a:br>
                <a:rPr i="0" lang="en" sz="1000" u="none" cap="none" strike="noStrike">
                  <a:solidFill>
                    <a:schemeClr val="lt1"/>
                  </a:solidFill>
                  <a:latin typeface="Maven Pro"/>
                  <a:ea typeface="Maven Pro"/>
                  <a:cs typeface="Maven Pro"/>
                  <a:sym typeface="Maven Pro"/>
                </a:rPr>
              </a:br>
              <a:r>
                <a:rPr i="0" lang="en" sz="1000" u="none" cap="none" strike="noStrike">
                  <a:solidFill>
                    <a:schemeClr val="lt1"/>
                  </a:solidFill>
                  <a:latin typeface="Maven Pro"/>
                  <a:ea typeface="Maven Pro"/>
                  <a:cs typeface="Maven Pro"/>
                  <a:sym typeface="Maven Pro"/>
                </a:rPr>
                <a:t>( </a:t>
              </a:r>
              <a:r>
                <a:rPr lang="en" sz="1000">
                  <a:solidFill>
                    <a:schemeClr val="lt1"/>
                  </a:solidFill>
                  <a:latin typeface="Maven Pro"/>
                  <a:ea typeface="Maven Pro"/>
                  <a:cs typeface="Maven Pro"/>
                  <a:sym typeface="Maven Pro"/>
                </a:rPr>
                <a:t>82</a:t>
              </a:r>
              <a:r>
                <a:rPr i="0" lang="en" sz="1000" u="none" cap="none" strike="noStrike">
                  <a:solidFill>
                    <a:schemeClr val="lt1"/>
                  </a:solidFill>
                  <a:latin typeface="Maven Pro"/>
                  <a:ea typeface="Maven Pro"/>
                  <a:cs typeface="Maven Pro"/>
                  <a:sym typeface="Maven Pro"/>
                </a:rPr>
                <a:t> % )</a:t>
              </a:r>
              <a:endParaRPr>
                <a:latin typeface="Maven Pro"/>
                <a:ea typeface="Maven Pro"/>
                <a:cs typeface="Maven Pro"/>
                <a:sym typeface="Maven Pro"/>
              </a:endParaRPr>
            </a:p>
          </p:txBody>
        </p:sp>
        <p:sp>
          <p:nvSpPr>
            <p:cNvPr id="353" name="Google Shape;353;p19"/>
            <p:cNvSpPr/>
            <p:nvPr/>
          </p:nvSpPr>
          <p:spPr>
            <a:xfrm rot="2142499">
              <a:off x="1045933" y="921299"/>
              <a:ext cx="538671" cy="61937"/>
            </a:xfrm>
            <a:custGeom>
              <a:rect b="b" l="l" r="r" t="t"/>
              <a:pathLst>
                <a:path extrusionOk="0" h="120000" w="120000">
                  <a:moveTo>
                    <a:pt x="0" y="60000"/>
                  </a:moveTo>
                  <a:lnTo>
                    <a:pt x="120000" y="60000"/>
                  </a:lnTo>
                </a:path>
              </a:pathLst>
            </a:custGeom>
            <a:noFill/>
            <a:ln cap="flat" cmpd="sng" w="25400">
              <a:solidFill>
                <a:srgbClr val="78A0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54" name="Google Shape;354;p19"/>
            <p:cNvSpPr txBox="1"/>
            <p:nvPr/>
          </p:nvSpPr>
          <p:spPr>
            <a:xfrm rot="2127802">
              <a:off x="1301856" y="938716"/>
              <a:ext cx="26888" cy="2688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i="0" sz="500" u="none" cap="none" strike="noStrike">
                <a:solidFill>
                  <a:srgbClr val="000000"/>
                </a:solidFill>
                <a:latin typeface="Maven Pro"/>
                <a:ea typeface="Maven Pro"/>
                <a:cs typeface="Maven Pro"/>
                <a:sym typeface="Maven Pro"/>
              </a:endParaRPr>
            </a:p>
          </p:txBody>
        </p:sp>
        <p:sp>
          <p:nvSpPr>
            <p:cNvPr id="355" name="Google Shape;355;p19"/>
            <p:cNvSpPr/>
            <p:nvPr/>
          </p:nvSpPr>
          <p:spPr>
            <a:xfrm>
              <a:off x="1533948" y="836010"/>
              <a:ext cx="1093500" cy="546900"/>
            </a:xfrm>
            <a:prstGeom prst="roundRect">
              <a:avLst>
                <a:gd fmla="val 10000" name="adj"/>
              </a:avLst>
            </a:prstGeom>
            <a:solidFill>
              <a:schemeClr val="accent3">
                <a:alpha val="698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56" name="Google Shape;356;p19"/>
            <p:cNvSpPr txBox="1"/>
            <p:nvPr/>
          </p:nvSpPr>
          <p:spPr>
            <a:xfrm>
              <a:off x="1549963" y="852025"/>
              <a:ext cx="1061700" cy="514800"/>
            </a:xfrm>
            <a:prstGeom prst="rect">
              <a:avLst/>
            </a:prstGeom>
            <a:solidFill>
              <a:srgbClr val="155B54"/>
            </a:solid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rgbClr val="000000"/>
                </a:buClr>
                <a:buSzPts val="1000"/>
                <a:buFont typeface="Arial"/>
                <a:buNone/>
              </a:pPr>
              <a:r>
                <a:rPr lang="en" sz="1000">
                  <a:solidFill>
                    <a:schemeClr val="lt1"/>
                  </a:solidFill>
                  <a:latin typeface="Maven Pro"/>
                  <a:ea typeface="Maven Pro"/>
                  <a:cs typeface="Maven Pro"/>
                  <a:sym typeface="Maven Pro"/>
                </a:rPr>
                <a:t>Good; 1</a:t>
              </a:r>
              <a:br>
                <a:rPr i="0" lang="en" sz="1000" u="none" cap="none" strike="noStrike">
                  <a:solidFill>
                    <a:schemeClr val="lt1"/>
                  </a:solidFill>
                  <a:latin typeface="Maven Pro"/>
                  <a:ea typeface="Maven Pro"/>
                  <a:cs typeface="Maven Pro"/>
                  <a:sym typeface="Maven Pro"/>
                </a:rPr>
              </a:br>
              <a:r>
                <a:rPr i="0" lang="en" sz="1000" u="none" cap="none" strike="noStrike">
                  <a:solidFill>
                    <a:schemeClr val="lt1"/>
                  </a:solidFill>
                  <a:latin typeface="Maven Pro"/>
                  <a:ea typeface="Maven Pro"/>
                  <a:cs typeface="Maven Pro"/>
                  <a:sym typeface="Maven Pro"/>
                </a:rPr>
                <a:t>( </a:t>
              </a:r>
              <a:r>
                <a:rPr lang="en" sz="1000">
                  <a:solidFill>
                    <a:schemeClr val="lt1"/>
                  </a:solidFill>
                  <a:latin typeface="Maven Pro"/>
                  <a:ea typeface="Maven Pro"/>
                  <a:cs typeface="Maven Pro"/>
                  <a:sym typeface="Maven Pro"/>
                </a:rPr>
                <a:t>18 </a:t>
              </a:r>
              <a:r>
                <a:rPr i="0" lang="en" sz="1000" u="none" cap="none" strike="noStrike">
                  <a:solidFill>
                    <a:schemeClr val="lt1"/>
                  </a:solidFill>
                  <a:latin typeface="Maven Pro"/>
                  <a:ea typeface="Maven Pro"/>
                  <a:cs typeface="Maven Pro"/>
                  <a:sym typeface="Maven Pro"/>
                </a:rPr>
                <a:t>% )</a:t>
              </a:r>
              <a:endParaRPr>
                <a:latin typeface="Maven Pro"/>
                <a:ea typeface="Maven Pro"/>
                <a:cs typeface="Maven Pro"/>
                <a:sym typeface="Maven Pro"/>
              </a:endParaRPr>
            </a:p>
          </p:txBody>
        </p:sp>
      </p:grpSp>
      <p:sp>
        <p:nvSpPr>
          <p:cNvPr id="357" name="Google Shape;357;p19"/>
          <p:cNvSpPr/>
          <p:nvPr/>
        </p:nvSpPr>
        <p:spPr>
          <a:xfrm>
            <a:off x="3922998" y="3288763"/>
            <a:ext cx="978300" cy="206400"/>
          </a:xfrm>
          <a:prstGeom prst="rightArrow">
            <a:avLst>
              <a:gd fmla="val 50000" name="adj1"/>
              <a:gd fmla="val 50000" name="adj2"/>
            </a:avLst>
          </a:prstGeom>
          <a:solidFill>
            <a:srgbClr val="155B5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8" name="Google Shape;358;p19"/>
          <p:cNvSpPr txBox="1"/>
          <p:nvPr/>
        </p:nvSpPr>
        <p:spPr>
          <a:xfrm>
            <a:off x="5034306" y="3243845"/>
            <a:ext cx="3675300" cy="1616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en" sz="1100">
                <a:latin typeface="Maven Pro"/>
                <a:ea typeface="Maven Pro"/>
                <a:cs typeface="Maven Pro"/>
                <a:sym typeface="Maven Pro"/>
              </a:rPr>
              <a:t>ID - Refers to the ID of the images in the test set.</a:t>
            </a:r>
            <a:endParaRPr i="1" sz="1100">
              <a:latin typeface="Maven Pro"/>
              <a:ea typeface="Maven Pro"/>
              <a:cs typeface="Maven Pro"/>
              <a:sym typeface="Maven Pro"/>
            </a:endParaRPr>
          </a:p>
          <a:p>
            <a:pPr indent="0" lvl="0" marL="0" rtl="0" algn="l">
              <a:spcBef>
                <a:spcPts val="0"/>
              </a:spcBef>
              <a:spcAft>
                <a:spcPts val="0"/>
              </a:spcAft>
              <a:buNone/>
            </a:pPr>
            <a:r>
              <a:t/>
            </a:r>
            <a:endParaRPr i="1" sz="1100">
              <a:latin typeface="Maven Pro"/>
              <a:ea typeface="Maven Pro"/>
              <a:cs typeface="Maven Pro"/>
              <a:sym typeface="Maven Pro"/>
            </a:endParaRPr>
          </a:p>
          <a:p>
            <a:pPr indent="0" lvl="0" marL="0" rtl="0" algn="l">
              <a:spcBef>
                <a:spcPts val="0"/>
              </a:spcBef>
              <a:spcAft>
                <a:spcPts val="0"/>
              </a:spcAft>
              <a:buNone/>
            </a:pPr>
            <a:r>
              <a:rPr i="1" lang="en" sz="1100">
                <a:latin typeface="Maven Pro"/>
                <a:ea typeface="Maven Pro"/>
                <a:cs typeface="Maven Pro"/>
                <a:sym typeface="Maven Pro"/>
              </a:rPr>
              <a:t>Image - Refers to the file name of the embryo images in the train or test folder.</a:t>
            </a:r>
            <a:endParaRPr i="1" sz="1100">
              <a:latin typeface="Maven Pro"/>
              <a:ea typeface="Maven Pro"/>
              <a:cs typeface="Maven Pro"/>
              <a:sym typeface="Maven Pro"/>
            </a:endParaRPr>
          </a:p>
          <a:p>
            <a:pPr indent="0" lvl="0" marL="0" rtl="0" algn="l">
              <a:spcBef>
                <a:spcPts val="0"/>
              </a:spcBef>
              <a:spcAft>
                <a:spcPts val="0"/>
              </a:spcAft>
              <a:buNone/>
            </a:pPr>
            <a:r>
              <a:t/>
            </a:r>
            <a:endParaRPr i="1" sz="1100">
              <a:latin typeface="Maven Pro"/>
              <a:ea typeface="Maven Pro"/>
              <a:cs typeface="Maven Pro"/>
              <a:sym typeface="Maven Pro"/>
            </a:endParaRPr>
          </a:p>
          <a:p>
            <a:pPr indent="0" lvl="0" marL="0" rtl="0" algn="l">
              <a:spcBef>
                <a:spcPts val="0"/>
              </a:spcBef>
              <a:spcAft>
                <a:spcPts val="0"/>
              </a:spcAft>
              <a:buNone/>
            </a:pPr>
            <a:r>
              <a:rPr i="1" lang="en" sz="1100">
                <a:latin typeface="Maven Pro"/>
                <a:ea typeface="Maven Pro"/>
                <a:cs typeface="Maven Pro"/>
                <a:sym typeface="Maven Pro"/>
              </a:rPr>
              <a:t>Class - Represents the evaluation of the embryo images. This column provides the ground truth label for each image, indicating whether the embryo is classified as 'good' or 'not good'</a:t>
            </a:r>
            <a:endParaRPr i="1" sz="1100">
              <a:latin typeface="Maven Pro"/>
              <a:ea typeface="Maven Pro"/>
              <a:cs typeface="Maven Pro"/>
              <a:sym typeface="Maven Pro"/>
            </a:endParaRPr>
          </a:p>
        </p:txBody>
      </p:sp>
      <p:sp>
        <p:nvSpPr>
          <p:cNvPr id="359" name="Google Shape;359;p19"/>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Data Overview</a:t>
            </a:r>
            <a:endParaRPr>
              <a:solidFill>
                <a:srgbClr val="3A697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20"/>
          <p:cNvPicPr preferRelativeResize="0"/>
          <p:nvPr/>
        </p:nvPicPr>
        <p:blipFill>
          <a:blip r:embed="rId3">
            <a:alphaModFix/>
          </a:blip>
          <a:stretch>
            <a:fillRect/>
          </a:stretch>
        </p:blipFill>
        <p:spPr>
          <a:xfrm>
            <a:off x="2010652" y="1308225"/>
            <a:ext cx="5728000" cy="3795349"/>
          </a:xfrm>
          <a:prstGeom prst="rect">
            <a:avLst/>
          </a:prstGeom>
          <a:noFill/>
          <a:ln>
            <a:noFill/>
          </a:ln>
        </p:spPr>
      </p:pic>
      <p:sp>
        <p:nvSpPr>
          <p:cNvPr id="365" name="Google Shape;365;p20"/>
          <p:cNvSpPr/>
          <p:nvPr/>
        </p:nvSpPr>
        <p:spPr>
          <a:xfrm>
            <a:off x="1375075" y="1714925"/>
            <a:ext cx="488925" cy="968075"/>
          </a:xfrm>
          <a:custGeom>
            <a:rect b="b" l="l" r="r" t="t"/>
            <a:pathLst>
              <a:path extrusionOk="0" h="38723" w="19557">
                <a:moveTo>
                  <a:pt x="19166" y="0"/>
                </a:moveTo>
                <a:lnTo>
                  <a:pt x="19557" y="38723"/>
                </a:lnTo>
                <a:lnTo>
                  <a:pt x="0" y="17993"/>
                </a:lnTo>
                <a:close/>
              </a:path>
            </a:pathLst>
          </a:custGeom>
          <a:solidFill>
            <a:srgbClr val="155B54"/>
          </a:solidFill>
          <a:ln cap="flat" cmpd="sng" w="9525">
            <a:solidFill>
              <a:schemeClr val="dk2"/>
            </a:solidFill>
            <a:prstDash val="solid"/>
            <a:round/>
            <a:headEnd len="med" w="med" type="none"/>
            <a:tailEnd len="med" w="med" type="none"/>
          </a:ln>
        </p:spPr>
      </p:sp>
      <p:sp>
        <p:nvSpPr>
          <p:cNvPr id="366" name="Google Shape;366;p20"/>
          <p:cNvSpPr/>
          <p:nvPr/>
        </p:nvSpPr>
        <p:spPr>
          <a:xfrm>
            <a:off x="1375075" y="3852375"/>
            <a:ext cx="488925" cy="968075"/>
          </a:xfrm>
          <a:custGeom>
            <a:rect b="b" l="l" r="r" t="t"/>
            <a:pathLst>
              <a:path extrusionOk="0" h="38723" w="19557">
                <a:moveTo>
                  <a:pt x="19166" y="0"/>
                </a:moveTo>
                <a:lnTo>
                  <a:pt x="19557" y="38723"/>
                </a:lnTo>
                <a:lnTo>
                  <a:pt x="0" y="17993"/>
                </a:lnTo>
                <a:close/>
              </a:path>
            </a:pathLst>
          </a:custGeom>
          <a:solidFill>
            <a:srgbClr val="155B54"/>
          </a:solidFill>
          <a:ln cap="flat" cmpd="sng" w="9525">
            <a:solidFill>
              <a:schemeClr val="dk2"/>
            </a:solidFill>
            <a:prstDash val="solid"/>
            <a:round/>
            <a:headEnd len="med" w="med" type="none"/>
            <a:tailEnd len="med" w="med" type="none"/>
          </a:ln>
        </p:spPr>
      </p:sp>
      <p:sp>
        <p:nvSpPr>
          <p:cNvPr id="367" name="Google Shape;367;p20"/>
          <p:cNvSpPr txBox="1"/>
          <p:nvPr/>
        </p:nvSpPr>
        <p:spPr>
          <a:xfrm>
            <a:off x="495000" y="1949625"/>
            <a:ext cx="785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155B54"/>
                </a:solidFill>
                <a:latin typeface="Maven Pro"/>
                <a:ea typeface="Maven Pro"/>
                <a:cs typeface="Maven Pro"/>
                <a:sym typeface="Maven Pro"/>
              </a:rPr>
              <a:t>Day 3</a:t>
            </a:r>
            <a:endParaRPr b="1" sz="1700">
              <a:solidFill>
                <a:srgbClr val="155B54"/>
              </a:solidFill>
              <a:latin typeface="Maven Pro"/>
              <a:ea typeface="Maven Pro"/>
              <a:cs typeface="Maven Pro"/>
              <a:sym typeface="Maven Pro"/>
            </a:endParaRPr>
          </a:p>
        </p:txBody>
      </p:sp>
      <p:sp>
        <p:nvSpPr>
          <p:cNvPr id="368" name="Google Shape;368;p20"/>
          <p:cNvSpPr txBox="1"/>
          <p:nvPr/>
        </p:nvSpPr>
        <p:spPr>
          <a:xfrm>
            <a:off x="589375" y="4067463"/>
            <a:ext cx="785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155B54"/>
                </a:solidFill>
                <a:latin typeface="Maven Pro"/>
                <a:ea typeface="Maven Pro"/>
                <a:cs typeface="Maven Pro"/>
                <a:sym typeface="Maven Pro"/>
              </a:rPr>
              <a:t>Day 5</a:t>
            </a:r>
            <a:endParaRPr b="1" sz="1700">
              <a:solidFill>
                <a:srgbClr val="155B54"/>
              </a:solidFill>
              <a:latin typeface="Maven Pro"/>
              <a:ea typeface="Maven Pro"/>
              <a:cs typeface="Maven Pro"/>
              <a:sym typeface="Maven Pro"/>
            </a:endParaRPr>
          </a:p>
        </p:txBody>
      </p:sp>
      <p:cxnSp>
        <p:nvCxnSpPr>
          <p:cNvPr id="369" name="Google Shape;369;p20"/>
          <p:cNvCxnSpPr/>
          <p:nvPr/>
        </p:nvCxnSpPr>
        <p:spPr>
          <a:xfrm>
            <a:off x="1849450" y="3193525"/>
            <a:ext cx="6194700" cy="19500"/>
          </a:xfrm>
          <a:prstGeom prst="straightConnector1">
            <a:avLst/>
          </a:prstGeom>
          <a:noFill/>
          <a:ln cap="flat" cmpd="sng" w="9525">
            <a:solidFill>
              <a:schemeClr val="dk2"/>
            </a:solidFill>
            <a:prstDash val="solid"/>
            <a:round/>
            <a:headEnd len="med" w="med" type="none"/>
            <a:tailEnd len="med" w="med" type="none"/>
          </a:ln>
        </p:spPr>
      </p:cxnSp>
      <p:sp>
        <p:nvSpPr>
          <p:cNvPr id="370" name="Google Shape;370;p20"/>
          <p:cNvSpPr txBox="1"/>
          <p:nvPr/>
        </p:nvSpPr>
        <p:spPr>
          <a:xfrm>
            <a:off x="7734000" y="1340025"/>
            <a:ext cx="785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55B54"/>
                </a:solidFill>
                <a:latin typeface="Maven Pro"/>
                <a:ea typeface="Maven Pro"/>
                <a:cs typeface="Maven Pro"/>
                <a:sym typeface="Maven Pro"/>
              </a:rPr>
              <a:t>Class 0</a:t>
            </a:r>
            <a:endParaRPr b="1">
              <a:solidFill>
                <a:srgbClr val="155B54"/>
              </a:solidFill>
              <a:latin typeface="Maven Pro"/>
              <a:ea typeface="Maven Pro"/>
              <a:cs typeface="Maven Pro"/>
              <a:sym typeface="Maven Pro"/>
            </a:endParaRPr>
          </a:p>
        </p:txBody>
      </p:sp>
      <p:sp>
        <p:nvSpPr>
          <p:cNvPr id="371" name="Google Shape;371;p20"/>
          <p:cNvSpPr txBox="1"/>
          <p:nvPr/>
        </p:nvSpPr>
        <p:spPr>
          <a:xfrm>
            <a:off x="7734000" y="2450400"/>
            <a:ext cx="785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55B54"/>
                </a:solidFill>
                <a:latin typeface="Maven Pro"/>
                <a:ea typeface="Maven Pro"/>
                <a:cs typeface="Maven Pro"/>
                <a:sym typeface="Maven Pro"/>
              </a:rPr>
              <a:t>Class 1</a:t>
            </a:r>
            <a:endParaRPr b="1">
              <a:solidFill>
                <a:srgbClr val="155B54"/>
              </a:solidFill>
              <a:latin typeface="Maven Pro"/>
              <a:ea typeface="Maven Pro"/>
              <a:cs typeface="Maven Pro"/>
              <a:sym typeface="Maven Pro"/>
            </a:endParaRPr>
          </a:p>
        </p:txBody>
      </p:sp>
      <p:sp>
        <p:nvSpPr>
          <p:cNvPr id="372" name="Google Shape;372;p20"/>
          <p:cNvSpPr txBox="1"/>
          <p:nvPr/>
        </p:nvSpPr>
        <p:spPr>
          <a:xfrm>
            <a:off x="7734000" y="3473625"/>
            <a:ext cx="785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55B54"/>
                </a:solidFill>
                <a:latin typeface="Maven Pro"/>
                <a:ea typeface="Maven Pro"/>
                <a:cs typeface="Maven Pro"/>
                <a:sym typeface="Maven Pro"/>
              </a:rPr>
              <a:t>Class 0</a:t>
            </a:r>
            <a:endParaRPr b="1">
              <a:solidFill>
                <a:srgbClr val="155B54"/>
              </a:solidFill>
              <a:latin typeface="Maven Pro"/>
              <a:ea typeface="Maven Pro"/>
              <a:cs typeface="Maven Pro"/>
              <a:sym typeface="Maven Pro"/>
            </a:endParaRPr>
          </a:p>
        </p:txBody>
      </p:sp>
      <p:sp>
        <p:nvSpPr>
          <p:cNvPr id="373" name="Google Shape;373;p20"/>
          <p:cNvSpPr txBox="1"/>
          <p:nvPr/>
        </p:nvSpPr>
        <p:spPr>
          <a:xfrm>
            <a:off x="7734000" y="4507800"/>
            <a:ext cx="785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55B54"/>
                </a:solidFill>
                <a:latin typeface="Maven Pro"/>
                <a:ea typeface="Maven Pro"/>
                <a:cs typeface="Maven Pro"/>
                <a:sym typeface="Maven Pro"/>
              </a:rPr>
              <a:t>Class 1</a:t>
            </a:r>
            <a:endParaRPr b="1">
              <a:solidFill>
                <a:srgbClr val="155B54"/>
              </a:solidFill>
              <a:latin typeface="Maven Pro"/>
              <a:ea typeface="Maven Pro"/>
              <a:cs typeface="Maven Pro"/>
              <a:sym typeface="Maven Pro"/>
            </a:endParaRPr>
          </a:p>
        </p:txBody>
      </p:sp>
      <p:sp>
        <p:nvSpPr>
          <p:cNvPr id="374" name="Google Shape;374;p20"/>
          <p:cNvSpPr txBox="1"/>
          <p:nvPr>
            <p:ph type="title"/>
          </p:nvPr>
        </p:nvSpPr>
        <p:spPr>
          <a:xfrm>
            <a:off x="1280700" y="291400"/>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Embryo Images</a:t>
            </a:r>
            <a:endParaRPr>
              <a:solidFill>
                <a:srgbClr val="3A697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1"/>
          <p:cNvSpPr txBox="1"/>
          <p:nvPr/>
        </p:nvSpPr>
        <p:spPr>
          <a:xfrm>
            <a:off x="1209525" y="1311100"/>
            <a:ext cx="260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Train data with Image type</a:t>
            </a:r>
            <a:endParaRPr sz="1300">
              <a:solidFill>
                <a:schemeClr val="dk2"/>
              </a:solidFill>
              <a:latin typeface="Nunito"/>
              <a:ea typeface="Nunito"/>
              <a:cs typeface="Nunito"/>
              <a:sym typeface="Nunito"/>
            </a:endParaRPr>
          </a:p>
        </p:txBody>
      </p:sp>
      <p:sp>
        <p:nvSpPr>
          <p:cNvPr id="380" name="Google Shape;380;p21"/>
          <p:cNvSpPr txBox="1"/>
          <p:nvPr>
            <p:ph type="title"/>
          </p:nvPr>
        </p:nvSpPr>
        <p:spPr>
          <a:xfrm>
            <a:off x="1303800" y="750975"/>
            <a:ext cx="3341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A6979"/>
                </a:solidFill>
              </a:rPr>
              <a:t>EDA</a:t>
            </a:r>
            <a:endParaRPr>
              <a:solidFill>
                <a:srgbClr val="3A6979"/>
              </a:solidFill>
            </a:endParaRPr>
          </a:p>
        </p:txBody>
      </p:sp>
      <p:sp>
        <p:nvSpPr>
          <p:cNvPr id="381" name="Google Shape;381;p21"/>
          <p:cNvSpPr txBox="1"/>
          <p:nvPr/>
        </p:nvSpPr>
        <p:spPr>
          <a:xfrm>
            <a:off x="567800" y="4506025"/>
            <a:ext cx="3832200" cy="585000"/>
          </a:xfrm>
          <a:prstGeom prst="rect">
            <a:avLst/>
          </a:prstGeom>
          <a:solidFill>
            <a:schemeClr val="lt1"/>
          </a:solid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55B54"/>
                </a:solidFill>
                <a:latin typeface="Maven Pro Medium"/>
                <a:ea typeface="Maven Pro Medium"/>
                <a:cs typeface="Maven Pro Medium"/>
                <a:sym typeface="Maven Pro Medium"/>
              </a:rPr>
              <a:t>Imbalance in image type, with 'D3' having roughly twice as many samples as 'D5'</a:t>
            </a:r>
            <a:endParaRPr sz="1300">
              <a:solidFill>
                <a:srgbClr val="155B54"/>
              </a:solidFill>
              <a:latin typeface="Maven Pro Medium"/>
              <a:ea typeface="Maven Pro Medium"/>
              <a:cs typeface="Maven Pro Medium"/>
              <a:sym typeface="Maven Pro Medium"/>
            </a:endParaRPr>
          </a:p>
        </p:txBody>
      </p:sp>
      <p:sp>
        <p:nvSpPr>
          <p:cNvPr id="382" name="Google Shape;382;p21"/>
          <p:cNvSpPr txBox="1"/>
          <p:nvPr/>
        </p:nvSpPr>
        <p:spPr>
          <a:xfrm>
            <a:off x="5230925" y="4506025"/>
            <a:ext cx="3512400" cy="585000"/>
          </a:xfrm>
          <a:prstGeom prst="rect">
            <a:avLst/>
          </a:prstGeom>
          <a:solidFill>
            <a:schemeClr val="lt1"/>
          </a:solidFill>
          <a:ln cap="flat" cmpd="sng" w="9525">
            <a:solidFill>
              <a:srgbClr val="155B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155B54"/>
                </a:solidFill>
                <a:latin typeface="Maven Pro Medium"/>
                <a:ea typeface="Maven Pro Medium"/>
                <a:cs typeface="Maven Pro Medium"/>
                <a:sym typeface="Maven Pro Medium"/>
              </a:rPr>
              <a:t>Imbalance in image is is consistent with the training data</a:t>
            </a:r>
            <a:endParaRPr sz="1300">
              <a:solidFill>
                <a:srgbClr val="155B54"/>
              </a:solidFill>
              <a:latin typeface="Maven Pro Medium"/>
              <a:ea typeface="Maven Pro Medium"/>
              <a:cs typeface="Maven Pro Medium"/>
              <a:sym typeface="Maven Pro Medium"/>
            </a:endParaRPr>
          </a:p>
        </p:txBody>
      </p:sp>
      <p:pic>
        <p:nvPicPr>
          <p:cNvPr id="383" name="Google Shape;383;p21"/>
          <p:cNvPicPr preferRelativeResize="0"/>
          <p:nvPr/>
        </p:nvPicPr>
        <p:blipFill>
          <a:blip r:embed="rId3">
            <a:alphaModFix/>
          </a:blip>
          <a:stretch>
            <a:fillRect/>
          </a:stretch>
        </p:blipFill>
        <p:spPr>
          <a:xfrm>
            <a:off x="1120200" y="1391200"/>
            <a:ext cx="2403901" cy="3053475"/>
          </a:xfrm>
          <a:prstGeom prst="rect">
            <a:avLst/>
          </a:prstGeom>
          <a:noFill/>
          <a:ln>
            <a:noFill/>
          </a:ln>
        </p:spPr>
      </p:pic>
      <p:pic>
        <p:nvPicPr>
          <p:cNvPr id="384" name="Google Shape;384;p21"/>
          <p:cNvPicPr preferRelativeResize="0"/>
          <p:nvPr/>
        </p:nvPicPr>
        <p:blipFill>
          <a:blip r:embed="rId4">
            <a:alphaModFix/>
          </a:blip>
          <a:stretch>
            <a:fillRect/>
          </a:stretch>
        </p:blipFill>
        <p:spPr>
          <a:xfrm>
            <a:off x="5704408" y="1311100"/>
            <a:ext cx="2484666" cy="311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